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21"/>
  </p:notesMasterIdLst>
  <p:sldIdLst>
    <p:sldId id="256" r:id="rId3"/>
    <p:sldId id="282" r:id="rId4"/>
    <p:sldId id="294" r:id="rId5"/>
    <p:sldId id="284" r:id="rId6"/>
    <p:sldId id="304" r:id="rId7"/>
    <p:sldId id="300" r:id="rId8"/>
    <p:sldId id="301" r:id="rId9"/>
    <p:sldId id="257" r:id="rId10"/>
    <p:sldId id="298" r:id="rId11"/>
    <p:sldId id="303" r:id="rId12"/>
    <p:sldId id="305" r:id="rId13"/>
    <p:sldId id="306" r:id="rId14"/>
    <p:sldId id="297" r:id="rId15"/>
    <p:sldId id="299" r:id="rId16"/>
    <p:sldId id="295" r:id="rId17"/>
    <p:sldId id="307" r:id="rId18"/>
    <p:sldId id="289" r:id="rId19"/>
    <p:sldId id="308" r:id="rId20"/>
  </p:sldIdLst>
  <p:sldSz cx="9144000" cy="6858000" type="screen4x3"/>
  <p:notesSz cx="679132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8" autoAdjust="0"/>
    <p:restoredTop sz="94713" autoAdjust="0"/>
  </p:normalViewPr>
  <p:slideViewPr>
    <p:cSldViewPr>
      <p:cViewPr varScale="1">
        <p:scale>
          <a:sx n="72" d="100"/>
          <a:sy n="72" d="100"/>
        </p:scale>
        <p:origin x="2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1B6E372-8F2E-4458-BF53-A4078CC2514A}" type="datetimeFigureOut">
              <a:rPr lang="ru-RU"/>
              <a:pPr>
                <a:defRPr/>
              </a:pPr>
              <a:t>20.10.2021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133" y="4689515"/>
            <a:ext cx="543306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290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846" y="9377316"/>
            <a:ext cx="294290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690860C-18EA-4738-98DC-149674566B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D9226-2579-4CE7-B09F-064EA00F62FD}" type="datetimeFigureOut">
              <a:rPr lang="ru-RU"/>
              <a:pPr>
                <a:defRPr/>
              </a:pPr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279EB-62C9-427C-AB49-FCB1A1A71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74B94-24C7-4F24-A42F-5C40C75A2D23}" type="datetimeFigureOut">
              <a:rPr lang="ru-RU"/>
              <a:pPr>
                <a:defRPr/>
              </a:pPr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B358-E216-45D1-8D0A-70D16FC7F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733709"/>
            <a:ext cx="6108101" cy="1373070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750337"/>
            <a:ext cx="878916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05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065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7828359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4087901"/>
            <a:ext cx="1202248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726267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869895"/>
            <a:ext cx="7210395" cy="1090788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4232172"/>
            <a:ext cx="7210395" cy="1704017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869896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78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2336873"/>
            <a:ext cx="3523769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2336873"/>
            <a:ext cx="3525044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027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753230"/>
            <a:ext cx="7210397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2336874"/>
            <a:ext cx="3354245" cy="69313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3030009"/>
            <a:ext cx="3523766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2336873"/>
            <a:ext cx="3355521" cy="69207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3030009"/>
            <a:ext cx="3525044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839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55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969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753227"/>
            <a:ext cx="7210394" cy="108094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4206252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2336873"/>
            <a:ext cx="2842559" cy="3599317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40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753228"/>
            <a:ext cx="7210393" cy="1080938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2336874"/>
            <a:ext cx="406938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2336874"/>
            <a:ext cx="2907192" cy="3599315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2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3EF1F-0A3E-4896-985E-2DD5E1A42C0C}" type="datetimeFigureOut">
              <a:rPr lang="ru-RU"/>
              <a:pPr>
                <a:defRPr/>
              </a:pPr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656E6-4264-42F1-8174-A6ACAC4263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5929622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4711617"/>
            <a:ext cx="7210394" cy="453051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609598"/>
            <a:ext cx="721039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5169584"/>
            <a:ext cx="7210397" cy="62297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4711310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317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5929622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609597"/>
            <a:ext cx="7210394" cy="359275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4711616"/>
            <a:ext cx="7210394" cy="1090789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4711616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239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7828359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5929622"/>
            <a:ext cx="1202248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609599"/>
            <a:ext cx="6539158" cy="303606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3653379"/>
            <a:ext cx="611743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4711616"/>
            <a:ext cx="7210394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4709926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7679" y="74811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54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30335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54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2545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7828359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5929622"/>
            <a:ext cx="1202248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4711616"/>
            <a:ext cx="7210397" cy="5885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5300150"/>
            <a:ext cx="7210397" cy="502255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4709926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487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753228"/>
            <a:ext cx="721872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2336873"/>
            <a:ext cx="2302526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3022674"/>
            <a:ext cx="2287277" cy="291351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2336873"/>
            <a:ext cx="229743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3022674"/>
            <a:ext cx="229743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2336873"/>
            <a:ext cx="230251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3022674"/>
            <a:ext cx="2302519" cy="291351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84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753228"/>
            <a:ext cx="7210395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4297503"/>
            <a:ext cx="228727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2336873"/>
            <a:ext cx="22872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4873765"/>
            <a:ext cx="228727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4297503"/>
            <a:ext cx="229743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2336873"/>
            <a:ext cx="229743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4873764"/>
            <a:ext cx="230047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4297503"/>
            <a:ext cx="22976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2336873"/>
            <a:ext cx="229762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4873762"/>
            <a:ext cx="2300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05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51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5448782" y="2040420"/>
            <a:ext cx="5106988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200777" y="5543428"/>
            <a:ext cx="1602997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609597"/>
            <a:ext cx="80535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652503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5936188"/>
            <a:ext cx="20574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951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5398634"/>
            <a:ext cx="865613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15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AD2F1-39F3-4A74-92E9-70A37BD94908}" type="datetimeFigureOut">
              <a:rPr lang="ru-RU"/>
              <a:pPr>
                <a:defRPr/>
              </a:pPr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14580-E7FA-4BCA-BF3D-68B344BEE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7E721-D789-4951-BF4C-4CDA8930F3C1}" type="datetimeFigureOut">
              <a:rPr lang="ru-RU"/>
              <a:pPr>
                <a:defRPr/>
              </a:pPr>
              <a:t>20.10.2021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EB112-55A5-4712-BD43-6E9FBC76CF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9C115-C8AA-4DC8-8345-E9D6D50D186F}" type="datetimeFigureOut">
              <a:rPr lang="ru-RU"/>
              <a:pPr>
                <a:defRPr/>
              </a:pPr>
              <a:t>20.10.2021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D0D81-96F4-4F67-8E2E-7AF6AFE766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6990D-1D98-4E59-B459-E7B351E22E06}" type="datetimeFigureOut">
              <a:rPr lang="ru-RU"/>
              <a:pPr>
                <a:defRPr/>
              </a:pPr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3287F-DA06-40B2-84B3-5AE1F91BAA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BCF9B-7293-4E2F-A59F-48B14CC44C5B}" type="datetimeFigureOut">
              <a:rPr lang="ru-RU"/>
              <a:pPr>
                <a:defRPr/>
              </a:pPr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87BB0-C18D-48BB-888E-9B4C095CF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001E7-C2B7-4D5A-A817-149DEE426928}" type="datetimeFigureOut">
              <a:rPr lang="ru-RU"/>
              <a:pPr>
                <a:defRPr/>
              </a:pPr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C12C7-D99D-44DB-B633-300908916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CB05C-FBD9-45C6-ACCD-040E1E061006}" type="datetimeFigureOut">
              <a:rPr lang="ru-RU"/>
              <a:pPr>
                <a:defRPr/>
              </a:pPr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248F8-28CD-4ACB-B49A-60D30F3B6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9" name="Рисунок 7" descr="0_75c96_b715e7d3_XL.jpe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1043E6-7D39-4258-BD95-BF1B2431A7A6}" type="datetimeFigureOut">
              <a:rPr lang="ru-RU"/>
              <a:pPr>
                <a:defRPr/>
              </a:pPr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corowina.ucoz.com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41" y="753228"/>
            <a:ext cx="7210396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1" y="2336873"/>
            <a:ext cx="721039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3236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241" y="5936189"/>
            <a:ext cx="51529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92" y="753228"/>
            <a:ext cx="865613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19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04546926?w=wall-204546926_116" TargetMode="External"/><Relationship Id="rId2" Type="http://schemas.openxmlformats.org/officeDocument/2006/relationships/hyperlink" Target="http://raduga-usole.berezsad.ru/?section_id=13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3"/>
          <p:cNvSpPr>
            <a:spLocks noGrp="1"/>
          </p:cNvSpPr>
          <p:nvPr>
            <p:ph type="ctrTitle"/>
          </p:nvPr>
        </p:nvSpPr>
        <p:spPr>
          <a:xfrm>
            <a:off x="971599" y="908720"/>
            <a:ext cx="7848871" cy="1872208"/>
          </a:xfrm>
        </p:spPr>
        <p:txBody>
          <a:bodyPr/>
          <a:lstStyle/>
          <a:p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«Месячник гражданской	 защиты-2021»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22.09.2021 -20.10.2021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МАДОУ «Детский сад «Радуга»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8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47341" y="5254541"/>
            <a:ext cx="4497388" cy="15843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Ответственная: </a:t>
            </a:r>
          </a:p>
          <a:p>
            <a:pPr>
              <a:spcBef>
                <a:spcPct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Калинина Юлия Александровна,</a:t>
            </a:r>
          </a:p>
          <a:p>
            <a:pPr>
              <a:spcBef>
                <a:spcPct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Зам. зав. по ВМР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5D5B02-6839-48F2-B3AC-5C819054A5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0505"/>
            <a:ext cx="3528392" cy="2646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43455-32B0-4F95-AB73-DE221705D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509508"/>
            <a:ext cx="6851104" cy="1623348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ситуация «Вооруженное нападение»: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детьми, просмотр обучающих мультфильмов, игровой тренинг, эвакуация в случае сигнала «ВООРУЖЕННОЕ НАПАДЖЕНИЕ!!!»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Формирование у детей способов самозащиты и обеспечения безопасности в случае возникновения вооружённого нападения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EF9EC6-7FB9-4681-B33A-115F3BECD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1745" y="2838253"/>
            <a:ext cx="1560869" cy="1181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F065E8-DC1F-4525-BC09-C106DA2A3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268867"/>
            <a:ext cx="1575182" cy="207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5D009E-CE57-492C-8D76-ADBC0AFAD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6071" y="2250082"/>
            <a:ext cx="1439545" cy="1080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E48AA5-FECE-40CC-8B61-806E2F104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96920" y="3865578"/>
            <a:ext cx="1197846" cy="898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610D3A-DB3B-4B21-99C2-76543CB19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44756" y="5266725"/>
            <a:ext cx="1302174" cy="977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C14B38-AD8F-4703-B93D-50CF94DF9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0845" y="2464810"/>
            <a:ext cx="1009212" cy="108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4EF050-3FFB-4A21-B210-9F4C75290B08}"/>
              </a:ext>
            </a:extLst>
          </p:cNvPr>
          <p:cNvSpPr txBox="1"/>
          <p:nvPr/>
        </p:nvSpPr>
        <p:spPr>
          <a:xfrm>
            <a:off x="3929894" y="2019233"/>
            <a:ext cx="24300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ситуация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 №12.  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BB6AEC-3D25-4B40-8906-2C85845B25A1}"/>
              </a:ext>
            </a:extLst>
          </p:cNvPr>
          <p:cNvSpPr txBox="1"/>
          <p:nvPr/>
        </p:nvSpPr>
        <p:spPr>
          <a:xfrm>
            <a:off x="545661" y="2064891"/>
            <a:ext cx="19260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Игровая ситуация группы №8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D47926-3A9E-42CF-B327-C1041BD2E0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2425" y="2547441"/>
            <a:ext cx="1115145" cy="93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A49AF6-F038-4C14-A3EC-8F2D7067CD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55" y="3509922"/>
            <a:ext cx="1264247" cy="143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45EA5F-60AB-4C73-B853-AF86E37F03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52" y="3385664"/>
            <a:ext cx="1264247" cy="150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B56CC2C-AF33-463A-A18D-079FE34EDD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79" y="5229229"/>
            <a:ext cx="1286880" cy="1052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D3F7BD-0AFF-496F-A5DF-B4B312495B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85" y="5229229"/>
            <a:ext cx="1204854" cy="1052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236309-A6D3-4336-A00F-3B96D020A31D}"/>
              </a:ext>
            </a:extLst>
          </p:cNvPr>
          <p:cNvSpPr txBox="1"/>
          <p:nvPr/>
        </p:nvSpPr>
        <p:spPr>
          <a:xfrm>
            <a:off x="6441298" y="2041401"/>
            <a:ext cx="24300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Игровая ситуация  </a:t>
            </a:r>
          </a:p>
          <a:p>
            <a:pPr algn="ctr"/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«Вооруженное нападение» группа №11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3BF98A-F167-45C9-973E-1C41495B8D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085" y="2547441"/>
            <a:ext cx="1101221" cy="8259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A335E4-EDA5-4DA6-80CC-D76E1EE82B9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73" y="2473999"/>
            <a:ext cx="907613" cy="1210150"/>
          </a:xfrm>
          <a:prstGeom prst="rect">
            <a:avLst/>
          </a:prstGeom>
        </p:spPr>
      </p:pic>
      <p:pic>
        <p:nvPicPr>
          <p:cNvPr id="21" name="Picture 3" descr="C:\Users\Admin\Desktop\антитеррор (2)\IMG_20211013_154509.jpg">
            <a:extLst>
              <a:ext uri="{FF2B5EF4-FFF2-40B4-BE49-F238E27FC236}">
                <a16:creationId xmlns:a16="http://schemas.microsoft.com/office/drawing/2014/main" id="{41C99175-EE75-4742-85D1-4E351CFCB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78749" y="3873871"/>
            <a:ext cx="2070377" cy="1501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4088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66C33-3BE5-4688-8983-40E967594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ситуация «Подозрительный предмет»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обучающих мультфильмов, беседа, тренировка под руководством педагогов группы №11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471F58-BD09-4231-8047-BE800F2F01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3" y="2372795"/>
            <a:ext cx="1863053" cy="13972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E011FC-86CA-48D0-83A9-D681CEC79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45" y="4360016"/>
            <a:ext cx="1863053" cy="13972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B57877-3F29-4967-A7DB-3B86C0A39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84" y="2325933"/>
            <a:ext cx="2595146" cy="3460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D8D0F-03A2-46FB-8F17-322D8568A11D}"/>
              </a:ext>
            </a:extLst>
          </p:cNvPr>
          <p:cNvSpPr txBox="1"/>
          <p:nvPr/>
        </p:nvSpPr>
        <p:spPr>
          <a:xfrm>
            <a:off x="1331640" y="1430008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Цель:обучение</a:t>
            </a:r>
            <a:r>
              <a:rPr lang="ru-RU" dirty="0"/>
              <a:t> детей о мерах предосторожности и способах защиты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6373F-EC52-408A-AA84-AB27263C1A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80263"/>
            <a:ext cx="2501023" cy="18757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C4483D-55B0-409E-B0D7-C99B263716B2}"/>
              </a:ext>
            </a:extLst>
          </p:cNvPr>
          <p:cNvSpPr txBox="1"/>
          <p:nvPr/>
        </p:nvSpPr>
        <p:spPr>
          <a:xfrm>
            <a:off x="6290028" y="1844687"/>
            <a:ext cx="21602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Покидаем небезопасное место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30919D-7931-4D61-A84E-A0BED62C95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01" y="4467900"/>
            <a:ext cx="2012124" cy="15090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79EAC5-4F0F-4BBA-B788-DB18916E26D5}"/>
              </a:ext>
            </a:extLst>
          </p:cNvPr>
          <p:cNvSpPr txBox="1"/>
          <p:nvPr/>
        </p:nvSpPr>
        <p:spPr>
          <a:xfrm flipH="1">
            <a:off x="5843307" y="4081171"/>
            <a:ext cx="2592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Сообщаем о находке незнакомого предмета охраннику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95C52D-0EEB-421A-ABB3-781B4E5ACF57}"/>
              </a:ext>
            </a:extLst>
          </p:cNvPr>
          <p:cNvSpPr txBox="1"/>
          <p:nvPr/>
        </p:nvSpPr>
        <p:spPr>
          <a:xfrm>
            <a:off x="3116003" y="1911569"/>
            <a:ext cx="2727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Обнаружение подозрительного предмета</a:t>
            </a:r>
          </a:p>
        </p:txBody>
      </p:sp>
    </p:spTree>
    <p:extLst>
      <p:ext uri="{BB962C8B-B14F-4D97-AF65-F5344CB8AC3E}">
        <p14:creationId xmlns:p14="http://schemas.microsoft.com/office/powerpoint/2010/main" val="1068095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E2A49-DFA8-4EC3-92ED-130924B67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Игровая ситуация «Подозрительный предмет» 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№8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Формирование у детей основ противодействия при обнаружении подозрительного предмета.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384E58-AF18-40CA-AAAE-F056567BA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5" y="2383566"/>
            <a:ext cx="1923781" cy="25644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85956B-B970-42AB-AC23-D2CA1E6BAE54}"/>
              </a:ext>
            </a:extLst>
          </p:cNvPr>
          <p:cNvSpPr txBox="1"/>
          <p:nvPr/>
        </p:nvSpPr>
        <p:spPr>
          <a:xfrm>
            <a:off x="683568" y="1687718"/>
            <a:ext cx="2718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Утренний круг, </a:t>
            </a:r>
          </a:p>
          <a:p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«Опасные ситуации»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1A4FC0-3682-4C9A-B813-8F3EF7DA3B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51" y="2449445"/>
            <a:ext cx="2082872" cy="27765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BD296D-70F9-4843-8282-706CD8259976}"/>
              </a:ext>
            </a:extLst>
          </p:cNvPr>
          <p:cNvSpPr txBox="1"/>
          <p:nvPr/>
        </p:nvSpPr>
        <p:spPr>
          <a:xfrm>
            <a:off x="2600907" y="1823298"/>
            <a:ext cx="27180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Мини-инсценировка «Сундучок из леса».</a:t>
            </a:r>
          </a:p>
          <a:p>
            <a:pPr>
              <a:spcAft>
                <a:spcPts val="0"/>
              </a:spcAft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принёс </a:t>
            </a:r>
            <a:r>
              <a:rPr lang="ru-RU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Лесовичок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неизвестный сундучок.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C7A4B8-5CBF-4D4D-BA14-BC1F61974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11" y="2456988"/>
            <a:ext cx="1919789" cy="25591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CE308D-F2B7-420D-8518-6250060572F4}"/>
              </a:ext>
            </a:extLst>
          </p:cNvPr>
          <p:cNvSpPr txBox="1"/>
          <p:nvPr/>
        </p:nvSpPr>
        <p:spPr>
          <a:xfrm>
            <a:off x="7020272" y="1791398"/>
            <a:ext cx="2574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Сундучок не открывали</a:t>
            </a:r>
          </a:p>
          <a:p>
            <a:pPr>
              <a:spcAft>
                <a:spcPts val="0"/>
              </a:spcAft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Службу МЧС срочно вызывали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52582E-914A-43BD-8D46-E7D04D8800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46" y="2456989"/>
            <a:ext cx="2109342" cy="28118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4489F9-3D97-4095-A2EC-582F6FE1A4BB}"/>
              </a:ext>
            </a:extLst>
          </p:cNvPr>
          <p:cNvSpPr txBox="1"/>
          <p:nvPr/>
        </p:nvSpPr>
        <p:spPr>
          <a:xfrm>
            <a:off x="5115545" y="1804322"/>
            <a:ext cx="16337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безопасное место ушли</a:t>
            </a:r>
          </a:p>
          <a:p>
            <a:pPr>
              <a:spcAft>
                <a:spcPts val="0"/>
              </a:spcAft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службу МЧС сообщили</a:t>
            </a:r>
          </a:p>
        </p:txBody>
      </p:sp>
    </p:spTree>
    <p:extLst>
      <p:ext uri="{BB962C8B-B14F-4D97-AF65-F5344CB8AC3E}">
        <p14:creationId xmlns:p14="http://schemas.microsoft.com/office/powerpoint/2010/main" val="4101035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61F4A-2C52-4EB2-9A19-A860185A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207424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Фоторепортаж о проведении тренировки</a:t>
            </a:r>
            <a:b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всех участников образовательного процесса</a:t>
            </a:r>
            <a:b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МАДОУ «Детский сад «Радуга»</a:t>
            </a:r>
            <a:b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ссылка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http://raduga-usole.berezsad.ru/site/pub?id=651</a:t>
            </a:r>
            <a:b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72D38-33B8-4A77-A45E-4318573D70B7}"/>
              </a:ext>
            </a:extLst>
          </p:cNvPr>
          <p:cNvSpPr txBox="1"/>
          <p:nvPr/>
        </p:nvSpPr>
        <p:spPr>
          <a:xfrm>
            <a:off x="683568" y="1700808"/>
            <a:ext cx="457200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DFCB4F-8235-47EB-8AA0-818555C54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330833"/>
            <a:ext cx="3672408" cy="27523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82799B-3494-4E42-BE0D-618E9BFFC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786" y="3356992"/>
            <a:ext cx="3797186" cy="28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0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D0382-7D79-4204-8FEA-538E517C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детско-родительского творчества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«Терроризму скажем НЕТ!!!»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98933E-B072-4792-ADB0-F7EB8A26D2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7544" y="1844824"/>
            <a:ext cx="2016224" cy="1465863"/>
          </a:xfrm>
          <a:prstGeom prst="rect">
            <a:avLst/>
          </a:prstGeom>
        </p:spPr>
      </p:pic>
      <p:pic>
        <p:nvPicPr>
          <p:cNvPr id="4" name="Объект 5">
            <a:extLst>
              <a:ext uri="{FF2B5EF4-FFF2-40B4-BE49-F238E27FC236}">
                <a16:creationId xmlns:a16="http://schemas.microsoft.com/office/drawing/2014/main" id="{2E61DDD8-2672-48AB-904E-C539B3C1A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42045" y="3604659"/>
            <a:ext cx="1425723" cy="1342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C:\Users\Admin\Desktop\dnwfcGsWugs.jpg">
            <a:extLst>
              <a:ext uri="{FF2B5EF4-FFF2-40B4-BE49-F238E27FC236}">
                <a16:creationId xmlns:a16="http://schemas.microsoft.com/office/drawing/2014/main" id="{5F54C1A5-F139-4664-825A-D0126BF8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2632" y="1864893"/>
            <a:ext cx="1900964" cy="142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CBB352-64A9-4592-8A4D-AAE14B01F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31943"/>
            <a:ext cx="3563888" cy="26729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546F95-3D3A-457E-9723-AE0D5ABA3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46004"/>
            <a:ext cx="2770183" cy="20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90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360AA-A918-46B6-BFF8-3255B555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531220"/>
            <a:ext cx="6491064" cy="886418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DA2005-5FA9-45BE-9B52-AFEAE79F7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03" y="1700808"/>
            <a:ext cx="3574156" cy="26806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EE5E75-B17B-498B-90F6-C24608DFA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409" y="3401539"/>
            <a:ext cx="3900321" cy="292524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AACE316-D877-446D-9E85-04C74B958697}"/>
              </a:ext>
            </a:extLst>
          </p:cNvPr>
          <p:cNvSpPr txBox="1">
            <a:spLocks/>
          </p:cNvSpPr>
          <p:nvPr/>
        </p:nvSpPr>
        <p:spPr bwMode="auto">
          <a:xfrm>
            <a:off x="5061428" y="1647137"/>
            <a:ext cx="2968282" cy="156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инструктаж с педагогами и  родителями по общению с детьми в чрезвычайных ситуациях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457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ADE008-458A-4C88-AF00-8D4D4F3EFE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64" y="1628800"/>
            <a:ext cx="1458308" cy="194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0DEEDD-9E04-48F6-B64F-BDC1FAB6F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11" y="768229"/>
            <a:ext cx="1570663" cy="226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936C22-02A9-4254-83A0-AD91DF834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26019"/>
            <a:ext cx="1584175" cy="230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2ABC4DAD-9D9E-4AF2-8D99-91F76DB9A5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1991" y="3586912"/>
            <a:ext cx="2088232" cy="14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15ECBF-37EE-4C79-973D-ECBDAA47B2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861" y="3404119"/>
            <a:ext cx="2746175" cy="2059631"/>
          </a:xfrm>
          <a:prstGeom prst="rect">
            <a:avLst/>
          </a:prstGeom>
        </p:spPr>
      </p:pic>
      <p:pic>
        <p:nvPicPr>
          <p:cNvPr id="10" name="Picture 3" descr="C:\Users\Admin\Desktop\антитеррор (2)\IMG_20211013_165223.jpg">
            <a:extLst>
              <a:ext uri="{FF2B5EF4-FFF2-40B4-BE49-F238E27FC236}">
                <a16:creationId xmlns:a16="http://schemas.microsoft.com/office/drawing/2014/main" id="{B4BEAF20-D78F-44A0-95F2-15FB7C3BF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5779" y="739918"/>
            <a:ext cx="1717530" cy="2290039"/>
          </a:xfrm>
          <a:prstGeom prst="rect">
            <a:avLst/>
          </a:prstGeom>
          <a:noFill/>
        </p:spPr>
      </p:pic>
      <p:pic>
        <p:nvPicPr>
          <p:cNvPr id="11" name="Picture 2" descr="C:\Users\Admin\Desktop\антитеррор (2)\IMG_20211013_165137.jpg">
            <a:extLst>
              <a:ext uri="{FF2B5EF4-FFF2-40B4-BE49-F238E27FC236}">
                <a16:creationId xmlns:a16="http://schemas.microsoft.com/office/drawing/2014/main" id="{F77B36F8-10B4-4AE3-A7E9-10F0AB6AF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05778" y="3212976"/>
            <a:ext cx="1717529" cy="2290038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681A5D-91A5-44D1-BF11-0642468123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780" y="3958639"/>
            <a:ext cx="1515772" cy="1322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38781BB-515B-4873-AC7A-4F5509EF3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666" y="5444422"/>
            <a:ext cx="6707088" cy="1008112"/>
          </a:xfrm>
        </p:spPr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Памятки и инструктаж  для родителей </a:t>
            </a:r>
            <a:b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"Безопасность детей в Ваших в руках»</a:t>
            </a:r>
            <a:b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Информационные стенды в группах и в дошкольном учреждении.</a:t>
            </a:r>
            <a:b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«Азбука Безопасности»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http://raduga-usole.berezsad.ru/?section_id=9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114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0BB00-D30F-490B-827B-E4D4A49C0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714202"/>
          </a:xfrm>
        </p:spPr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Памятки и инструктаж  для родителей </a:t>
            </a:r>
            <a:b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"Безопасность детей в Ваших в руках»</a:t>
            </a:r>
            <a:b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Информационные стенды в группах и в дошкольном учреждении.</a:t>
            </a:r>
            <a:b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«Азбука Безопасности»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http://raduga-usole.berezsad.ru/?section_id=9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FAFFD9-FA76-4D50-95CA-75B5CA2DF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98" y="2420888"/>
            <a:ext cx="2834439" cy="37731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EEE393-A868-4063-B771-93FFF88CF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420888"/>
            <a:ext cx="2834439" cy="378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44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0CBDE-341B-4DC9-AD58-B9FEC36C9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392" y="1129717"/>
            <a:ext cx="3205040" cy="940966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мероприятий ГО 2021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B19D76-F638-4D39-8A48-B7729EEC678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49" y="2132856"/>
            <a:ext cx="2511375" cy="25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04A5771-2C33-4E10-A4C7-5D602D6D6D96}"/>
              </a:ext>
            </a:extLst>
          </p:cNvPr>
          <p:cNvSpPr txBox="1">
            <a:spLocks/>
          </p:cNvSpPr>
          <p:nvPr/>
        </p:nvSpPr>
        <p:spPr bwMode="auto">
          <a:xfrm>
            <a:off x="4681263" y="1129717"/>
            <a:ext cx="3205040" cy="94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месячника «Гражданская защита- 2021»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D06A831-17CA-4788-82D9-DE77966B9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899" y="2212728"/>
            <a:ext cx="2421558" cy="242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448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44968F7-69C8-4A43-8DD5-691A962EC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6036" y="404664"/>
            <a:ext cx="6772686" cy="5472608"/>
          </a:xfrm>
        </p:spPr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«Месячник безопасности-2021»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с 04.09.2021 по 04.10.2021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Цель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: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Повышение уровня знаний детей и родителей по основам безопасности жизнедеятельности.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Создание условий для развития познавательных способностей детей в процессе игры, формирование самостоятельности и инициативы в различных видах деятельности.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Все фоторепортажи о проведенных мероприятиях в МАДОУ «Детский сад «Радуга» можно просмотреть по ссылке 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  <a:hlinkClick r:id="rId2"/>
              </a:rPr>
              <a:t>http://raduga-usole.berezsad.ru/?section_id=131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В СС «Контакт группа для детей  родителей «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Логозапевайка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» 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  <a:hlinkClick r:id="rId3"/>
              </a:rPr>
              <a:t>https://vk.com/public204546926?w=wall-204546926_116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BC1C1C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Презентация по итогам мероприятий Месячника «Гражданской обороны-2021» в МАДОУ «Детский сад «Радуга» с 20.09.2021-20.10.2021 по ссылке 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http://raduga-usole.berezsad.ru/site/pub?id=682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19252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9A901-F77B-482B-BD04-A228A0850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548680"/>
            <a:ext cx="6203032" cy="868958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с детьми в рамках «Гражданской защиты»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60BE49-6377-4BC1-87CF-77160CCFA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72426"/>
            <a:ext cx="3096344" cy="23222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DCCA43-DC06-4250-BEB4-099D6B68E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029" y="3647119"/>
            <a:ext cx="3564282" cy="26732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7C476E-431C-4663-A652-2B0ABF80462E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565995"/>
            <a:ext cx="2188229" cy="200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808263-DF65-4D3D-84F6-F2A5EE2BF4A3}"/>
              </a:ext>
            </a:extLst>
          </p:cNvPr>
          <p:cNvPicPr/>
          <p:nvPr/>
        </p:nvPicPr>
        <p:blipFill>
          <a:blip r:embed="rId5" cstate="print"/>
          <a:srcRect b="27617"/>
          <a:stretch>
            <a:fillRect/>
          </a:stretch>
        </p:blipFill>
        <p:spPr bwMode="auto">
          <a:xfrm>
            <a:off x="827584" y="4382410"/>
            <a:ext cx="2808312" cy="185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821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42A11-6903-4711-9B73-8799C1060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642194"/>
          </a:xfrm>
        </p:spPr>
        <p:txBody>
          <a:bodyPr/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неделя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«Безопасность» в группе старшего  дошкольного возраста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«Месячника безопасности»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беседы, развивающие игры, игровые ситуации, сюжетно-ролевые игры, изобразительное творчество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для просмотра фоторепортажа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http://raduga-usole.berezsad.ru/site/pub?id=634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E6F1D4-043D-4A29-A667-3F9CED2CEC0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815" y="1993820"/>
            <a:ext cx="23954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CF3468-9846-4F15-A838-022BCF2916B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34" y="4047695"/>
            <a:ext cx="2426970" cy="202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9F8D-AA36-4C0B-9368-A324847FCF71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4783" y="2018881"/>
            <a:ext cx="2326953" cy="168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CE1A256-084F-448F-AB60-332EC45751BA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95" y="4047694"/>
            <a:ext cx="2426971" cy="2021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BF2297-6863-4088-B725-773B44335D9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058" y="4047694"/>
            <a:ext cx="2426970" cy="2021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99D132-7D69-4C5D-8B11-9A4A773EE630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5168" y="2042854"/>
            <a:ext cx="23269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0224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89CCA-0A2E-4B95-887E-F49390A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7"/>
            <a:ext cx="6851104" cy="1604095"/>
          </a:xfrm>
        </p:spPr>
        <p:txBody>
          <a:bodyPr/>
          <a:lstStyle/>
          <a:p>
            <a:pPr marL="365760" marR="0" lvl="0" indent="-283464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  <a:tabLst/>
              <a:defRPr/>
            </a:pP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Игровой тренинг проведен воспитателями младшей группы №3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форме игровой ситуации по мотивам сказки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С.Маршака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«Кошкин дом»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задачи: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Научить детей правильно вести себя в ситуации «Если сигнал «Хлор»,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слушать и выполнять команды воспитателя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Рисунок 4" descr="IMG-df8f58f4f0f66eab81b55c015c430a25-V.jpg">
            <a:extLst>
              <a:ext uri="{FF2B5EF4-FFF2-40B4-BE49-F238E27FC236}">
                <a16:creationId xmlns:a16="http://schemas.microsoft.com/office/drawing/2014/main" id="{D4F5DD1A-C82C-493D-A169-22D557805C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7" y="2030636"/>
            <a:ext cx="864097" cy="964797"/>
          </a:xfrm>
          <a:prstGeom prst="rect">
            <a:avLst/>
          </a:prstGeom>
        </p:spPr>
      </p:pic>
      <p:pic>
        <p:nvPicPr>
          <p:cNvPr id="6" name="Рисунок 5" descr="IMG-90045d7986cfc16ea79f399e2692fb8c-V.jpg">
            <a:extLst>
              <a:ext uri="{FF2B5EF4-FFF2-40B4-BE49-F238E27FC236}">
                <a16:creationId xmlns:a16="http://schemas.microsoft.com/office/drawing/2014/main" id="{D2F695DE-FA0C-45C3-94C4-0AF4B3C0AA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9" y="3162973"/>
            <a:ext cx="864096" cy="1152128"/>
          </a:xfrm>
          <a:prstGeom prst="rect">
            <a:avLst/>
          </a:prstGeom>
        </p:spPr>
      </p:pic>
      <p:pic>
        <p:nvPicPr>
          <p:cNvPr id="7" name="Рисунок 6" descr="IMG-24b9876323d7a667c10df059722a44d7-V.jpg">
            <a:extLst>
              <a:ext uri="{FF2B5EF4-FFF2-40B4-BE49-F238E27FC236}">
                <a16:creationId xmlns:a16="http://schemas.microsoft.com/office/drawing/2014/main" id="{D3A4BBE1-CCE7-49ED-A0EB-5C99424A57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462" t="27418" r="4054" b="43191"/>
          <a:stretch>
            <a:fillRect/>
          </a:stretch>
        </p:blipFill>
        <p:spPr>
          <a:xfrm>
            <a:off x="711829" y="5010928"/>
            <a:ext cx="1287197" cy="1382546"/>
          </a:xfrm>
          <a:prstGeom prst="rect">
            <a:avLst/>
          </a:prstGeom>
        </p:spPr>
      </p:pic>
      <p:pic>
        <p:nvPicPr>
          <p:cNvPr id="8" name="Picture 2" descr="Симферополь | В Севастополе детей приглашают на спектакль-сказку о пожарной  безопасности - БезФормата">
            <a:extLst>
              <a:ext uri="{FF2B5EF4-FFF2-40B4-BE49-F238E27FC236}">
                <a16:creationId xmlns:a16="http://schemas.microsoft.com/office/drawing/2014/main" id="{394DE60C-889B-451B-84CB-037DE59A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54859" b="31712"/>
          <a:stretch>
            <a:fillRect/>
          </a:stretch>
        </p:blipFill>
        <p:spPr bwMode="auto">
          <a:xfrm>
            <a:off x="1727684" y="2585746"/>
            <a:ext cx="1512168" cy="1548935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973E14-343C-47D1-8491-FEF63A7A4B21}"/>
              </a:ext>
            </a:extLst>
          </p:cNvPr>
          <p:cNvSpPr txBox="1"/>
          <p:nvPr/>
        </p:nvSpPr>
        <p:spPr>
          <a:xfrm>
            <a:off x="428451" y="4462959"/>
            <a:ext cx="18539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Сначала кошкин дом спасали,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его водичкой заливали</a:t>
            </a:r>
            <a:endParaRPr lang="ru-RU" sz="1000" dirty="0"/>
          </a:p>
        </p:txBody>
      </p:sp>
      <p:pic>
        <p:nvPicPr>
          <p:cNvPr id="11" name="Рисунок 10" descr="IMG-58cf25ba4f836c20fadd61015c841bac-V.jpg">
            <a:extLst>
              <a:ext uri="{FF2B5EF4-FFF2-40B4-BE49-F238E27FC236}">
                <a16:creationId xmlns:a16="http://schemas.microsoft.com/office/drawing/2014/main" id="{2516B4F7-861F-4C22-8FF9-DB62D6CAA9A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02941" y="4683916"/>
            <a:ext cx="1115753" cy="1487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2B8B2A-F544-493B-AE8F-7EA04379BFE4}"/>
              </a:ext>
            </a:extLst>
          </p:cNvPr>
          <p:cNvSpPr txBox="1"/>
          <p:nvPr/>
        </p:nvSpPr>
        <p:spPr>
          <a:xfrm>
            <a:off x="1727684" y="2037777"/>
            <a:ext cx="1512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 из дома едкий дым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прямо в небо повалил</a:t>
            </a:r>
            <a:endParaRPr lang="ru-RU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415117-55E3-4127-B7E1-2E3A447808B7}"/>
              </a:ext>
            </a:extLst>
          </p:cNvPr>
          <p:cNvSpPr txBox="1"/>
          <p:nvPr/>
        </p:nvSpPr>
        <p:spPr>
          <a:xfrm>
            <a:off x="3131840" y="2060471"/>
            <a:ext cx="17819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Быстро маски мы надели</a:t>
            </a:r>
          </a:p>
        </p:txBody>
      </p:sp>
      <p:pic>
        <p:nvPicPr>
          <p:cNvPr id="16" name="Рисунок 15" descr="IMG-869f940fc7d785655fbb99a1f9e1e987-V.jpg">
            <a:extLst>
              <a:ext uri="{FF2B5EF4-FFF2-40B4-BE49-F238E27FC236}">
                <a16:creationId xmlns:a16="http://schemas.microsoft.com/office/drawing/2014/main" id="{C8B0E2DE-8373-4F63-893B-622056C1C7D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22597" y="2400384"/>
            <a:ext cx="1321411" cy="17618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77DE9A-D066-4A26-B0FC-7EF54BC538D2}"/>
              </a:ext>
            </a:extLst>
          </p:cNvPr>
          <p:cNvSpPr txBox="1"/>
          <p:nvPr/>
        </p:nvSpPr>
        <p:spPr>
          <a:xfrm>
            <a:off x="3335984" y="4299980"/>
            <a:ext cx="17819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спецавтобус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дружно сели</a:t>
            </a:r>
            <a:endParaRPr lang="ru-RU" sz="1000" dirty="0"/>
          </a:p>
        </p:txBody>
      </p:sp>
      <p:pic>
        <p:nvPicPr>
          <p:cNvPr id="19" name="Рисунок 18" descr="IMG-246b05edf108f3a42469e5d09f5435fd-V.jpg">
            <a:extLst>
              <a:ext uri="{FF2B5EF4-FFF2-40B4-BE49-F238E27FC236}">
                <a16:creationId xmlns:a16="http://schemas.microsoft.com/office/drawing/2014/main" id="{85C94B98-CEBC-4626-8A87-ECE5E8E966D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40740" y="4606214"/>
            <a:ext cx="1232306" cy="1643074"/>
          </a:xfrm>
          <a:prstGeom prst="rect">
            <a:avLst/>
          </a:prstGeom>
        </p:spPr>
      </p:pic>
      <p:pic>
        <p:nvPicPr>
          <p:cNvPr id="20" name="Рисунок 19" descr="IMG-a9254eca6954c7357521fe6e63b45434-V.jpg">
            <a:extLst>
              <a:ext uri="{FF2B5EF4-FFF2-40B4-BE49-F238E27FC236}">
                <a16:creationId xmlns:a16="http://schemas.microsoft.com/office/drawing/2014/main" id="{9F728813-21AB-4784-BFEE-028C8E6DB85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76867" y="2600589"/>
            <a:ext cx="2571768" cy="34290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B10ABDA-91C2-494E-BB7D-E3D3342794E4}"/>
              </a:ext>
            </a:extLst>
          </p:cNvPr>
          <p:cNvSpPr txBox="1"/>
          <p:nvPr/>
        </p:nvSpPr>
        <p:spPr>
          <a:xfrm>
            <a:off x="5677915" y="2112924"/>
            <a:ext cx="2141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поехали все вместе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безопасное мы место</a:t>
            </a:r>
          </a:p>
        </p:txBody>
      </p:sp>
    </p:spTree>
    <p:extLst>
      <p:ext uri="{BB962C8B-B14F-4D97-AF65-F5344CB8AC3E}">
        <p14:creationId xmlns:p14="http://schemas.microsoft.com/office/powerpoint/2010/main" val="101753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371FE-97EF-4340-A797-0B7235D97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 разновозрастной группы №11 знакомят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с планом действий в случае выброса химических веществ,  как правильно пользоваться масками через игровые ситуации «Готовность к сигналу «ХЛОР»</a:t>
            </a:r>
            <a:b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3B3CBF-65CF-44A6-BFCE-9A268382A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48" y="1675585"/>
            <a:ext cx="1871444" cy="140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25DCED-5CBF-451E-AE37-0DCC75A814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48" y="3230554"/>
            <a:ext cx="1871444" cy="1403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D20160-96DB-45E4-B6CE-CF175A82EA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5" y="4784896"/>
            <a:ext cx="1871444" cy="140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0C9F04-8AC7-4565-ABA5-57DE4D1B1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6832"/>
            <a:ext cx="4821363" cy="3616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646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CECDA-C4A6-4CDD-8542-0F6033BF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 подготовительной группы №8 особое внимание обращают на безопасность детей. Учить предвидеть, распознать и правильно действовать в экстремальных ситуациях, а также  предотвращать опасную ситуацию с помощью знаний личной безопасности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игровые ситуации «Готовность к сигналу «ХЛОР»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FD49FE-C3BA-4835-AC27-AD61D37AA8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2046649"/>
            <a:ext cx="1439545" cy="1918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B016EE-6384-4094-B5B0-F20DBB991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4" y="1988840"/>
            <a:ext cx="1439545" cy="1918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210A45-24F6-4B53-853C-95EF9FF12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07" y="4479012"/>
            <a:ext cx="1439545" cy="1918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44B23E-1B2B-4F73-B78D-E67590D6DAA1}"/>
              </a:ext>
            </a:extLst>
          </p:cNvPr>
          <p:cNvSpPr txBox="1"/>
          <p:nvPr/>
        </p:nvSpPr>
        <p:spPr>
          <a:xfrm>
            <a:off x="611560" y="3934517"/>
            <a:ext cx="2358008" cy="410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Полотенце намочу                                                        Окна и двери от газа заткну.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D28AD4-74E8-439D-9029-9D1783D06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15750"/>
            <a:ext cx="1439545" cy="1918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9001FF-9A1F-411E-93CF-5B3D62669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479012"/>
            <a:ext cx="1439545" cy="1918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7FF488-38F3-4144-9AC2-885EB844C781}"/>
              </a:ext>
            </a:extLst>
          </p:cNvPr>
          <p:cNvSpPr txBox="1"/>
          <p:nvPr/>
        </p:nvSpPr>
        <p:spPr>
          <a:xfrm>
            <a:off x="2411452" y="3902266"/>
            <a:ext cx="2521205" cy="474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почувствовал запах газа                                                                Носик закрываю сразу.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66891A-90FE-4A43-86F3-7343684324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70" y="2046649"/>
            <a:ext cx="1439545" cy="1918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7DBC32-3A76-4E60-9967-91F23698881F}"/>
              </a:ext>
            </a:extLst>
          </p:cNvPr>
          <p:cNvSpPr txBox="1"/>
          <p:nvPr/>
        </p:nvSpPr>
        <p:spPr>
          <a:xfrm>
            <a:off x="4784470" y="3965619"/>
            <a:ext cx="2073531" cy="410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Тренировку начинаем                                                              Маски быстро одеваем.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5685F28-5DB2-45F2-A171-9EBBDA4332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70" y="4479012"/>
            <a:ext cx="1439545" cy="1918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C337E1-8CC7-443F-BC42-E7A98697546D}"/>
              </a:ext>
            </a:extLst>
          </p:cNvPr>
          <p:cNvSpPr txBox="1"/>
          <p:nvPr/>
        </p:nvSpPr>
        <p:spPr>
          <a:xfrm>
            <a:off x="6165595" y="4478695"/>
            <a:ext cx="2521205" cy="1177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мамой мы повязку шили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 хлор с ней говорили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повязки тоже шейте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ГО не пожалейте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6724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Игровые ситуации с детьми «Вооруженное нападение», «Сигнал ХЛОР», «Опасные предметы» в подготовительной группе №12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9" y="2401507"/>
            <a:ext cx="2024360" cy="2699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1" y="3748027"/>
            <a:ext cx="2818435" cy="2113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4735" y="3433531"/>
            <a:ext cx="3119618" cy="2339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8192" y="2593679"/>
            <a:ext cx="2886436" cy="21648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8139" y="2712275"/>
            <a:ext cx="3224996" cy="24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71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CE513-2F6B-4083-AE38-3DE89A59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ситуация «Вооруженное нападение» группа №7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84157CC-5F2F-4E04-BB9F-157949C1A8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965807" cy="2088232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44AE15-9D47-4240-81A5-27D1E2E93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915338"/>
            <a:ext cx="2715471" cy="12559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FA6751-5F57-41AA-881F-AA6CE9715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25162"/>
            <a:ext cx="2553072" cy="11807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CEC147-8037-4852-80E5-97C5D46B1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34986"/>
            <a:ext cx="2553072" cy="11807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13C4FC-C9C9-45DB-B80E-607D3A18A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43" y="3067979"/>
            <a:ext cx="2265040" cy="10475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0E2F0B-E9A7-400F-B805-D542FA09F5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43" y="1790337"/>
            <a:ext cx="2265040" cy="10475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5BCE429-60E2-4ADC-8FDD-5A5B1716A3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63" y="4306033"/>
            <a:ext cx="2265040" cy="10475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52AD3AF-8252-4F94-A5EC-D679D7B07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61" y="4314832"/>
            <a:ext cx="2226987" cy="102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1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794</Words>
  <Application>Microsoft Office PowerPoint</Application>
  <PresentationFormat>Экран (4:3)</PresentationFormat>
  <Paragraphs>76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Trebuchet MS</vt:lpstr>
      <vt:lpstr>Wingdings 2</vt:lpstr>
      <vt:lpstr>Тема Office</vt:lpstr>
      <vt:lpstr>Берлин</vt:lpstr>
      <vt:lpstr> «Месячник гражданской  защиты-2021»  22.09.2021 -20.10.2021 в МАДОУ «Детский сад «Радуга» </vt:lpstr>
      <vt:lpstr>Презентация PowerPoint</vt:lpstr>
      <vt:lpstr>Мероприятия с детьми в рамках «Гражданской защиты»</vt:lpstr>
      <vt:lpstr>Тематическая неделя  «Безопасность» в группе старшего  дошкольного возраста  в рамках «Месячника безопасности» беседы, развивающие игры, игровые ситуации, сюжетно-ролевые игры, изобразительное творчество Ссылка для просмотра фоторепортажа http://raduga-usole.berezsad.ru/site/pub?id=634</vt:lpstr>
      <vt:lpstr>      Игровой тренинг проведен воспитателями младшей группы №3  в форме игровой ситуации по мотивам сказки  С.Маршака «Кошкин дом» задачи: Научить детей правильно вести себя в ситуации «Если сигнал «Хлор»,  слушать и выполнять команды воспитателя  </vt:lpstr>
      <vt:lpstr>Педагоги разновозрастной группы №11 знакомят детей с планом действий в случае выброса химических веществ,  как правильно пользоваться масками через игровые ситуации «Готовность к сигналу «ХЛОР» </vt:lpstr>
      <vt:lpstr>    Воспитатели подготовительной группы №8 особое внимание обращают на безопасность детей. Учить предвидеть, распознать и правильно действовать в экстремальных ситуациях, а также  предотвращать опасную ситуацию с помощью знаний личной безопасности через игровые ситуации «Готовность к сигналу «ХЛОР»    </vt:lpstr>
      <vt:lpstr>Игровые ситуации с детьми «Вооруженное нападение», «Сигнал ХЛОР», «Опасные предметы» в подготовительной группе №12</vt:lpstr>
      <vt:lpstr>Игровая ситуация «Вооруженное нападение» группа №7 </vt:lpstr>
      <vt:lpstr>Игровая ситуация «Вооруженное нападение»: беседа с детьми, просмотр обучающих мультфильмов, игровой тренинг, эвакуация в случае сигнала «ВООРУЖЕННОЕ НАПАДЖЕНИЕ!!!» Формирование у детей способов самозащиты и обеспечения безопасности в случае возникновения вооружённого нападения. </vt:lpstr>
      <vt:lpstr>Игровая ситуация «Подозрительный предмет» просмотр обучающих мультфильмов, беседа, тренировка под руководством педагогов группы №11 </vt:lpstr>
      <vt:lpstr>Игровая ситуация «Подозрительный предмет»  группы №8 Цель: Формирование у детей основ противодействия при обнаружении подозрительного предмета. </vt:lpstr>
      <vt:lpstr>Фоторепортаж о проведении тренировки  всех участников образовательного процесса  МАДОУ «Детский сад «Радуга» ссылка http://raduga-usole.berezsad.ru/site/pub?id=651 </vt:lpstr>
      <vt:lpstr>Выставка детско-родительского творчества  «Терроризму скажем НЕТ!!!»</vt:lpstr>
      <vt:lpstr>Взаимодействие с родителями </vt:lpstr>
      <vt:lpstr>Памятки и инструктаж  для родителей  "Безопасность детей в Ваших в руках» Информационные стенды в группах и в дошкольном учреждении. «Азбука Безопасности» http://raduga-usole.berezsad.ru/?section_id=9 </vt:lpstr>
      <vt:lpstr>Памятки и инструктаж  для родителей  "Безопасность детей в Ваших в руках» Информационные стенды в группах и в дошкольном учреждении. «Азбука Безопасности» http://raduga-usole.berezsad.ru/?section_id=9 </vt:lpstr>
      <vt:lpstr>Цикл мероприятий ГО 2021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61</cp:revision>
  <cp:lastPrinted>2021-09-23T05:22:12Z</cp:lastPrinted>
  <dcterms:created xsi:type="dcterms:W3CDTF">2013-01-06T18:32:13Z</dcterms:created>
  <dcterms:modified xsi:type="dcterms:W3CDTF">2021-10-20T06:50:40Z</dcterms:modified>
</cp:coreProperties>
</file>