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58" r:id="rId5"/>
    <p:sldId id="261" r:id="rId6"/>
    <p:sldId id="262" r:id="rId7"/>
    <p:sldId id="267" r:id="rId8"/>
    <p:sldId id="268" r:id="rId9"/>
    <p:sldId id="269" r:id="rId10"/>
    <p:sldId id="270" r:id="rId11"/>
    <p:sldId id="263" r:id="rId12"/>
    <p:sldId id="264" r:id="rId13"/>
    <p:sldId id="265" r:id="rId14"/>
    <p:sldId id="266" r:id="rId15"/>
    <p:sldId id="25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18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D6ED3F5-2B4A-4DC3-9C46-E20093F68FFD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51A803AF-61E2-4732-8E1B-21359BD2E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47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4DEFC8-B141-438E-8151-2ED1E77D6544}" type="slidenum">
              <a:rPr lang="ru-RU">
                <a:cs typeface="Arial" charset="0"/>
              </a:rPr>
              <a:pPr/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394E2-CC7E-44C5-B3B0-696E203C3548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5D738-CC94-4C90-B66E-E9681FD01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F4A1D-F4DD-43B4-BBC5-8B033B87CA53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F9D9C-8D66-494F-AC59-47CB1F195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FB94F-E335-416F-8633-08A7A95885EE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B6865-47E4-4024-8D6E-6BA77127A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F4F42-3A68-4A6A-9D0D-2094CEA8E652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D2695-4A97-4F90-9E07-110AB30FBB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0AA4D-E5C4-4253-A9A1-847D989FE4B6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B05C3-FB63-4B58-90BB-110B23588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FD779-684B-43D0-9DFF-7EE7FDE0BE6C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8DCE-F38B-43BD-9136-FF3BC4CDA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3CD63-DC13-4794-92DE-4F3322224A85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B98A9-6245-4744-B746-3196F82C0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51B63-F4C9-4E46-8A12-63507BA42584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4D4-353C-490E-AD96-127A6DB0E0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C8D43-459E-4690-981F-1F828E91F3A3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50802-75BB-4AA1-80E8-89082C3FD3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4A98-BC51-4B2A-B944-622B2A821ED1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DCB4B-CD21-4DA6-AB5B-B44E3C8CF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C4817-C6ED-4AE3-BA0F-91F30DAC9066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322EA-55A6-4FBD-9893-8F42BC7EB5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A41FA-7ECC-49C8-A8A4-87533C322F8E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5BB64A-2009-4BC6-8AB0-CB5B609AC9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1357313" y="3429000"/>
            <a:ext cx="7358062" cy="2808288"/>
          </a:xfrm>
        </p:spPr>
        <p:txBody>
          <a:bodyPr/>
          <a:lstStyle/>
          <a:p>
            <a:r>
              <a:rPr lang="ru-RU" b="1" i="1" dirty="0" smtClean="0"/>
              <a:t>«Воспитание правильной речи – залог успешного обучения в школе»</a:t>
            </a:r>
            <a:br>
              <a:rPr lang="ru-RU" b="1" i="1" dirty="0" smtClean="0"/>
            </a:br>
            <a:r>
              <a:rPr lang="ru-RU" sz="800" b="1" i="1" smtClean="0"/>
              <a:t>Подготовила учитель-логопед Ходырева </a:t>
            </a:r>
            <a:r>
              <a:rPr lang="ru-RU" sz="800" b="1" i="1" dirty="0" smtClean="0"/>
              <a:t>Наталья Александровна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i="1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88" y="285750"/>
            <a:ext cx="7400925" cy="1785938"/>
          </a:xfrm>
        </p:spPr>
        <p:txBody>
          <a:bodyPr>
            <a:noAutofit/>
          </a:bodyPr>
          <a:lstStyle/>
          <a:p>
            <a:pPr algn="r"/>
            <a:r>
              <a:rPr lang="ru-RU" sz="1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1800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288" y="1916113"/>
            <a:ext cx="8353425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2800" b="1" dirty="0">
                <a:latin typeface="+mn-lt"/>
                <a:cs typeface="+mn-cs"/>
              </a:rPr>
              <a:t>Закрыл сначала вторую дверь - зубы 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i="1" dirty="0">
                <a:latin typeface="+mn-lt"/>
                <a:cs typeface="+mn-cs"/>
              </a:rPr>
              <a:t>(упражнение «Лягушки»), 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dirty="0">
                <a:latin typeface="+mn-lt"/>
                <a:cs typeface="+mn-cs"/>
              </a:rPr>
              <a:t>а затем первую - губы 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i="1" dirty="0">
                <a:latin typeface="+mn-lt"/>
                <a:cs typeface="+mn-cs"/>
              </a:rPr>
              <a:t>(сомкнуть губы)</a:t>
            </a:r>
          </a:p>
        </p:txBody>
      </p:sp>
      <p:pic>
        <p:nvPicPr>
          <p:cNvPr id="24578" name="Рисунок 17" descr="image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2565400"/>
            <a:ext cx="91281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2492375"/>
            <a:ext cx="733425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395288" y="1844675"/>
            <a:ext cx="8424862" cy="46799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smtClean="0"/>
              <a:t>Правила проведения упражнений на развитие речевого дыхания</a:t>
            </a:r>
            <a:r>
              <a:rPr lang="ru-RU" smtClean="0"/>
              <a:t>:</a:t>
            </a:r>
          </a:p>
          <a:p>
            <a:r>
              <a:rPr lang="ru-RU" smtClean="0"/>
              <a:t>не заниматься в пыльной, непроветренной или сырой комнате;</a:t>
            </a:r>
          </a:p>
          <a:p>
            <a:r>
              <a:rPr lang="ru-RU" smtClean="0"/>
              <a:t>не заниматься после еды (через 1,5 часа);</a:t>
            </a:r>
          </a:p>
          <a:p>
            <a:r>
              <a:rPr lang="ru-RU" smtClean="0"/>
              <a:t>свободная, не стесняющая движений одежда;</a:t>
            </a:r>
          </a:p>
          <a:p>
            <a:r>
              <a:rPr lang="ru-RU" smtClean="0"/>
              <a:t>не переутомляться, не более 3 минут.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395288" y="1773238"/>
            <a:ext cx="8229600" cy="1368425"/>
          </a:xfrm>
        </p:spPr>
        <p:txBody>
          <a:bodyPr/>
          <a:lstStyle/>
          <a:p>
            <a:r>
              <a:rPr lang="ru-RU" sz="2800" b="1" smtClean="0"/>
              <a:t>Дыхательные упражнения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u="sng" smtClean="0"/>
              <a:t>Для развития физиологического дыхания и формирования воздушной струи</a:t>
            </a:r>
            <a:endParaRPr 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2997200"/>
            <a:ext cx="8642350" cy="3600450"/>
          </a:xfrm>
        </p:spPr>
        <p:txBody>
          <a:bodyPr/>
          <a:lstStyle/>
          <a:p>
            <a:pPr marL="324000" algn="ctr">
              <a:buFont typeface="Arial" charset="0"/>
              <a:buNone/>
              <a:defRPr/>
            </a:pPr>
            <a:r>
              <a:rPr lang="ru-RU" dirty="0" smtClean="0"/>
              <a:t>       </a:t>
            </a:r>
            <a:r>
              <a:rPr lang="ru-RU" sz="2800" dirty="0" smtClean="0"/>
              <a:t>    </a:t>
            </a:r>
            <a:r>
              <a:rPr lang="ru-RU" sz="2800" b="1" dirty="0" smtClean="0"/>
              <a:t>«Загнать мяч в ворота» </a:t>
            </a:r>
            <a:endParaRPr lang="ru-RU" sz="2800" dirty="0" smtClean="0"/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ru-RU" sz="2400" b="1" dirty="0" smtClean="0"/>
              <a:t>Цель:</a:t>
            </a:r>
            <a:r>
              <a:rPr lang="ru-RU" sz="2400" dirty="0" smtClean="0"/>
              <a:t> выработка длительной, направленной воздушной струи.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  Вытянуть губы вперед трубочкой и длительно дуть на ватный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шарик, стараясь, чтобы он пролетел между двумя кубиками.</a:t>
            </a:r>
          </a:p>
          <a:p>
            <a:pPr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dirty="0" smtClean="0"/>
              <a:t>       </a:t>
            </a:r>
            <a:r>
              <a:rPr lang="ru-RU" b="1" dirty="0" smtClean="0"/>
              <a:t> </a:t>
            </a:r>
            <a:r>
              <a:rPr lang="ru-RU" sz="2800" b="1" dirty="0" smtClean="0"/>
              <a:t>« Новогодние трубочки-шутки »</a:t>
            </a:r>
            <a:endParaRPr lang="ru-RU" sz="2800" dirty="0" smtClean="0"/>
          </a:p>
          <a:p>
            <a:pPr>
              <a:buFont typeface="Arial" charset="0"/>
              <a:buNone/>
              <a:defRPr/>
            </a:pPr>
            <a:r>
              <a:rPr lang="ru-RU" sz="2400" b="1" dirty="0" smtClean="0"/>
              <a:t>Цель:</a:t>
            </a:r>
            <a:r>
              <a:rPr lang="ru-RU" sz="2400" dirty="0" smtClean="0"/>
              <a:t> развитие длительного плавного и сильного выдоха).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  Под воздействием выдыхаемого воздуха раскручивается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бумажный язычок.</a:t>
            </a:r>
          </a:p>
          <a:p>
            <a:pPr algn="ctr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2"/>
          <p:cNvSpPr>
            <a:spLocks noGrp="1"/>
          </p:cNvSpPr>
          <p:nvPr>
            <p:ph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800" b="1" smtClean="0"/>
              <a:t>«Паровозик свистит»</a:t>
            </a:r>
            <a:r>
              <a:rPr lang="ru-RU" b="1" smtClean="0"/>
              <a:t>  </a:t>
            </a:r>
            <a:endParaRPr lang="ru-RU" smtClean="0"/>
          </a:p>
          <a:p>
            <a:pPr>
              <a:buFont typeface="Arial" charset="0"/>
              <a:buNone/>
            </a:pPr>
            <a:r>
              <a:rPr lang="ru-RU" sz="2400" smtClean="0"/>
              <a:t>  </a:t>
            </a:r>
            <a:r>
              <a:rPr lang="ru-RU" sz="2400" b="1" smtClean="0"/>
              <a:t>Цель:</a:t>
            </a:r>
            <a:r>
              <a:rPr lang="ru-RU" sz="2400" smtClean="0"/>
              <a:t> выработка плавной, непрерывной струи.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Взять чистый пузырек и поднести его ко рту. Кончик языка слегка</a:t>
            </a:r>
          </a:p>
          <a:p>
            <a:pPr>
              <a:buFont typeface="Arial" charset="0"/>
              <a:buNone/>
            </a:pPr>
            <a:r>
              <a:rPr lang="ru-RU" sz="2400" smtClean="0"/>
              <a:t>  высунуть так, чтобы он касался только края горлышка. Выдыхать</a:t>
            </a:r>
          </a:p>
          <a:p>
            <a:pPr>
              <a:buFont typeface="Arial" charset="0"/>
              <a:buNone/>
            </a:pPr>
            <a:r>
              <a:rPr lang="ru-RU" sz="2400" smtClean="0"/>
              <a:t>  воздух плавно в пузырек. Если свист не получился, не надо</a:t>
            </a:r>
          </a:p>
          <a:p>
            <a:pPr>
              <a:buFont typeface="Arial" charset="0"/>
              <a:buNone/>
            </a:pPr>
            <a:r>
              <a:rPr lang="ru-RU" sz="2400" smtClean="0"/>
              <a:t>  расстраиваться, значит, не выполнено какое-то правило игры.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smtClean="0"/>
              <a:t>  Следует начать сначала.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ru-RU" sz="2800" b="1" smtClean="0"/>
              <a:t>«Фокус», «Парашютик» </a:t>
            </a:r>
            <a:endParaRPr lang="ru-RU" sz="2800" smtClean="0"/>
          </a:p>
          <a:p>
            <a:pPr>
              <a:buFont typeface="Arial" charset="0"/>
              <a:buNone/>
            </a:pPr>
            <a:r>
              <a:rPr lang="ru-RU" sz="2400" b="1" smtClean="0"/>
              <a:t>Цель:</a:t>
            </a:r>
            <a:r>
              <a:rPr lang="ru-RU" sz="2400" smtClean="0"/>
              <a:t> направление воздушной струи посередине языка.</a:t>
            </a:r>
          </a:p>
          <a:p>
            <a:pPr>
              <a:buFont typeface="Arial" charset="0"/>
              <a:buNone/>
            </a:pPr>
            <a:r>
              <a:rPr lang="ru-RU" sz="2400" smtClean="0"/>
              <a:t>  Рот приоткрыть, язык «чашечкой» выдвинуть вперед и приподнять,</a:t>
            </a:r>
          </a:p>
          <a:p>
            <a:pPr>
              <a:buFont typeface="Arial" charset="0"/>
              <a:buNone/>
            </a:pPr>
            <a:r>
              <a:rPr lang="ru-RU" sz="2400" smtClean="0"/>
              <a:t>плавно выдохнуть на ватку, лежащую на кончике носа, или на</a:t>
            </a:r>
          </a:p>
          <a:p>
            <a:pPr>
              <a:buFont typeface="Arial" charset="0"/>
              <a:buNone/>
            </a:pPr>
            <a:r>
              <a:rPr lang="ru-RU" sz="2400" smtClean="0"/>
              <a:t>челочку.</a:t>
            </a:r>
          </a:p>
          <a:p>
            <a:pPr algn="ctr">
              <a:buFont typeface="Arial" charset="0"/>
              <a:buNone/>
            </a:pPr>
            <a:endParaRPr lang="ru-RU" smtClean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581525"/>
            <a:ext cx="774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Содержимое 2"/>
          <p:cNvSpPr>
            <a:spLocks noGrp="1"/>
          </p:cNvSpPr>
          <p:nvPr>
            <p:ph idx="1"/>
          </p:nvPr>
        </p:nvSpPr>
        <p:spPr>
          <a:xfrm>
            <a:off x="323850" y="1844675"/>
            <a:ext cx="8569325" cy="46085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/>
              <a:t>         </a:t>
            </a:r>
            <a:r>
              <a:rPr lang="ru-RU" sz="2800" b="1" smtClean="0"/>
              <a:t> «Чья фигурка дальше улетит?»</a:t>
            </a:r>
            <a:endParaRPr lang="ru-RU" sz="2800" smtClean="0"/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smtClean="0"/>
              <a:t>Цель: развитие длительного плавного выдоха и активизация 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       мышц губ.</a:t>
            </a:r>
          </a:p>
          <a:p>
            <a:pPr>
              <a:buFont typeface="Arial" charset="0"/>
              <a:buNone/>
            </a:pPr>
            <a:r>
              <a:rPr lang="ru-RU" sz="2400" smtClean="0"/>
              <a:t>На столах лежат вырезанные из тонкой бумаги </a:t>
            </a:r>
          </a:p>
          <a:p>
            <a:pPr>
              <a:buFont typeface="Arial" charset="0"/>
              <a:buNone/>
            </a:pPr>
            <a:r>
              <a:rPr lang="ru-RU" sz="2400" smtClean="0"/>
              <a:t>(или салфеток) фигурки птиц, бабочек, цветов, рыбок,</a:t>
            </a:r>
          </a:p>
          <a:p>
            <a:pPr>
              <a:buFont typeface="Arial" charset="0"/>
              <a:buNone/>
            </a:pPr>
            <a:r>
              <a:rPr lang="ru-RU" sz="2400" smtClean="0"/>
              <a:t>снеговиков. Каждый ребенок садится напротив своей фигурки.</a:t>
            </a:r>
          </a:p>
          <a:p>
            <a:pPr>
              <a:buFont typeface="Arial" charset="0"/>
              <a:buNone/>
            </a:pPr>
            <a:r>
              <a:rPr lang="ru-RU" sz="2400" smtClean="0"/>
              <a:t>Продвигать фигурку следует лишь на одном выдохе, дуть </a:t>
            </a:r>
          </a:p>
          <a:p>
            <a:pPr>
              <a:buFont typeface="Arial" charset="0"/>
              <a:buNone/>
            </a:pPr>
            <a:r>
              <a:rPr lang="ru-RU" sz="2400" smtClean="0"/>
              <a:t>несколько раз подряд нельзя. По сигналам «полетели»,</a:t>
            </a:r>
          </a:p>
          <a:p>
            <a:pPr>
              <a:buFont typeface="Arial" charset="0"/>
              <a:buNone/>
            </a:pPr>
            <a:r>
              <a:rPr lang="ru-RU" sz="2400" smtClean="0"/>
              <a:t>«поплыли», «побежали» для разных фигурок обозначается</a:t>
            </a:r>
          </a:p>
          <a:p>
            <a:pPr>
              <a:buFont typeface="Arial" charset="0"/>
              <a:buNone/>
            </a:pPr>
            <a:r>
              <a:rPr lang="ru-RU" sz="2400" smtClean="0"/>
              <a:t>движение. Одни дети дуют на фигурки, а остальные следят.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2852738"/>
            <a:ext cx="87471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28625" y="1785938"/>
            <a:ext cx="8229600" cy="850900"/>
          </a:xfrm>
        </p:spPr>
        <p:txBody>
          <a:bodyPr/>
          <a:lstStyle/>
          <a:p>
            <a:r>
              <a:rPr lang="ru-RU" b="1" i="1" smtClean="0"/>
              <a:t>Используемая литература</a:t>
            </a:r>
            <a:r>
              <a:rPr lang="ru-RU" smtClean="0"/>
              <a:t>: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744912"/>
          </a:xfrm>
        </p:spPr>
        <p:txBody>
          <a:bodyPr/>
          <a:lstStyle/>
          <a:p>
            <a:r>
              <a:rPr lang="ru-RU" sz="2400" smtClean="0"/>
              <a:t>Белкина В.Н., Васильева Н.Н. Дошкольник: обучение и развитие. Воспитателям и родителям. Ярославль: «Академия развития», 1998.</a:t>
            </a:r>
          </a:p>
          <a:p>
            <a:r>
              <a:rPr lang="ru-RU" sz="2400" smtClean="0"/>
              <a:t>Епифанова О.В. Логопедия. Волгоград, 2004.</a:t>
            </a:r>
          </a:p>
          <a:p>
            <a:r>
              <a:rPr lang="ru-RU" sz="2400" smtClean="0"/>
              <a:t>Краузе Е.Н. Логопедия. СПб: КОРОНА принт, 2003.</a:t>
            </a:r>
          </a:p>
          <a:p>
            <a:r>
              <a:rPr lang="ru-RU" sz="2400" smtClean="0"/>
              <a:t>Нищева Н.В. Веселая артикуляционная гимнастика. Спб: «ДЕТСТВО-ПРЕСС», 2009.</a:t>
            </a:r>
          </a:p>
          <a:p>
            <a:r>
              <a:rPr lang="ru-RU" sz="2400" smtClean="0"/>
              <a:t>Поваляева М.А. Сказки о весёлом язычке. Ростов-на-Дону: «Феникс», 2003.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571500" y="1844675"/>
            <a:ext cx="8158163" cy="4710113"/>
          </a:xfrm>
        </p:spPr>
        <p:txBody>
          <a:bodyPr/>
          <a:lstStyle/>
          <a:p>
            <a:r>
              <a:rPr lang="ru-RU" smtClean="0"/>
              <a:t>Воспитание правильной и чистой речи у ребенка – одна из важнейших задач в общей системе работы по обучению родному языку.</a:t>
            </a:r>
          </a:p>
          <a:p>
            <a:r>
              <a:rPr lang="ru-RU" smtClean="0"/>
              <a:t>Чем раньше (с учетом возрастных возможностей) мы научим ребенка говорить правильно, тем свободнее он будет чувствовать в коллективе.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51577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000" smtClean="0"/>
              <a:t>Как правильно помочь ребенку?</a:t>
            </a:r>
          </a:p>
          <a:p>
            <a:r>
              <a:rPr lang="ru-RU" sz="3000" smtClean="0"/>
              <a:t>вовремя обращаться за советами к специалистам;</a:t>
            </a:r>
          </a:p>
          <a:p>
            <a:r>
              <a:rPr lang="ru-RU" sz="3000" smtClean="0"/>
              <a:t>беречь неокрепший голосовой аппарат ребенка;</a:t>
            </a:r>
          </a:p>
          <a:p>
            <a:r>
              <a:rPr lang="ru-RU" sz="3000" smtClean="0"/>
              <a:t> следить за своим произношением;</a:t>
            </a:r>
          </a:p>
          <a:p>
            <a:r>
              <a:rPr lang="ru-RU" sz="3000" smtClean="0"/>
              <a:t>исправлять ошибки ребенка тактично, доброжелательным тоном;</a:t>
            </a:r>
          </a:p>
          <a:p>
            <a:r>
              <a:rPr lang="ru-RU" sz="3000" smtClean="0"/>
              <a:t>создавать условия для общения со взрослыми и сверстниками.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 l="2481"/>
          <a:stretch>
            <a:fillRect/>
          </a:stretch>
        </p:blipFill>
        <p:spPr bwMode="auto">
          <a:xfrm>
            <a:off x="0" y="0"/>
            <a:ext cx="7236296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 bwMode="auto">
          <a:xfrm>
            <a:off x="0" y="1772816"/>
            <a:ext cx="9144000" cy="5085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435" name="TextBox 71"/>
          <p:cNvSpPr txBox="1">
            <a:spLocks noChangeArrowheads="1"/>
          </p:cNvSpPr>
          <p:nvPr/>
        </p:nvSpPr>
        <p:spPr bwMode="auto">
          <a:xfrm>
            <a:off x="2771775" y="1916113"/>
            <a:ext cx="35290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«Заборчик». Улыбнуться, с напряжением обнажив сомкнутые зубы.</a:t>
            </a:r>
          </a:p>
        </p:txBody>
      </p:sp>
      <p:sp>
        <p:nvSpPr>
          <p:cNvPr id="18436" name="TextBox 72"/>
          <p:cNvSpPr txBox="1">
            <a:spLocks noChangeArrowheads="1"/>
          </p:cNvSpPr>
          <p:nvPr/>
        </p:nvSpPr>
        <p:spPr bwMode="auto">
          <a:xfrm>
            <a:off x="2700338" y="3644900"/>
            <a:ext cx="35274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«Дудочка». С  напряжением вытянуть вперед губы (зубы вместе).</a:t>
            </a:r>
          </a:p>
        </p:txBody>
      </p:sp>
      <p:sp>
        <p:nvSpPr>
          <p:cNvPr id="18437" name="TextBox 73"/>
          <p:cNvSpPr txBox="1">
            <a:spLocks noChangeArrowheads="1"/>
          </p:cNvSpPr>
          <p:nvPr/>
        </p:nvSpPr>
        <p:spPr bwMode="auto">
          <a:xfrm>
            <a:off x="2771775" y="5445125"/>
            <a:ext cx="35290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«Окошко». Широко открыть рот – «жарко». Закрыть рот – «холодно».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>
            <a:off x="0" y="1700808"/>
            <a:ext cx="9144000" cy="5157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2771775" y="2205038"/>
            <a:ext cx="3529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«Шарик». Надуть щеки. Сдуть щеки.</a:t>
            </a:r>
          </a:p>
        </p:txBody>
      </p:sp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2916238" y="3357563"/>
            <a:ext cx="35274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«Чистим зубки». Улыбнуться, открыть рот, кончиком языка с внутренней стороны «почистить» поочередно нижние и верхние зубы.</a:t>
            </a:r>
          </a:p>
        </p:txBody>
      </p:sp>
      <p:sp>
        <p:nvSpPr>
          <p:cNvPr id="19460" name="TextBox 6"/>
          <p:cNvSpPr txBox="1">
            <a:spLocks noChangeArrowheads="1"/>
          </p:cNvSpPr>
          <p:nvPr/>
        </p:nvSpPr>
        <p:spPr bwMode="auto">
          <a:xfrm>
            <a:off x="2771775" y="5157788"/>
            <a:ext cx="352901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«Часики». Улыбнуться, открыть рот. Кончик языка, как стрелку, переводить из одного уголка рта в другой: тик-так.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751387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b="1" dirty="0" smtClean="0">
                <a:latin typeface="+mj-lt"/>
              </a:rPr>
              <a:t>Сказка о Весёлом Язычке</a:t>
            </a:r>
          </a:p>
          <a:p>
            <a:pPr>
              <a:buFont typeface="Arial" charset="0"/>
              <a:buNone/>
              <a:defRPr/>
            </a:pPr>
            <a:r>
              <a:rPr lang="ru-RU" sz="2800" b="1" dirty="0" smtClean="0"/>
              <a:t>Жил да был Весёлый Язычок. У него был домик.</a:t>
            </a:r>
          </a:p>
          <a:p>
            <a:pPr>
              <a:buFont typeface="Arial" charset="0"/>
              <a:buNone/>
              <a:defRPr/>
            </a:pPr>
            <a:r>
              <a:rPr lang="ru-RU" sz="2800" b="1" dirty="0" smtClean="0"/>
              <a:t>Это рот. Чтобы Весёлый Язычок не выбегал, его</a:t>
            </a:r>
          </a:p>
          <a:p>
            <a:pPr>
              <a:buFont typeface="Arial" charset="0"/>
              <a:buNone/>
              <a:defRPr/>
            </a:pPr>
            <a:r>
              <a:rPr lang="ru-RU" sz="2800" b="1" dirty="0" smtClean="0"/>
              <a:t>домик всегда был закрыт. А дверей в доме две.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dirty="0" smtClean="0"/>
              <a:t>Первая дверь - это губы. Давай её откроем </a:t>
            </a:r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ru-RU" sz="2800" b="1" i="1" dirty="0" smtClean="0"/>
              <a:t>(упражнение «Лягушки»).                       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dirty="0" smtClean="0"/>
              <a:t>Вторая дверь- это зубы. Откроем и её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i="1" dirty="0" smtClean="0"/>
              <a:t>(упражнение «</a:t>
            </a:r>
            <a:r>
              <a:rPr lang="ru-RU" sz="2800" b="1" i="1" dirty="0" err="1" smtClean="0"/>
              <a:t>Бегемотики</a:t>
            </a:r>
            <a:r>
              <a:rPr lang="ru-RU" sz="2800" b="1" i="1" dirty="0" smtClean="0"/>
              <a:t>»).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  <p:pic>
        <p:nvPicPr>
          <p:cNvPr id="21506" name="Рисунок 17" descr="image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292600"/>
            <a:ext cx="914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Рисунок 166" descr="image14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5589588"/>
            <a:ext cx="7207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5589588"/>
            <a:ext cx="725488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4292600"/>
            <a:ext cx="733425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"/>
          <p:cNvSpPr>
            <a:spLocks noGrp="1"/>
          </p:cNvSpPr>
          <p:nvPr>
            <p:ph idx="4294967295"/>
          </p:nvPr>
        </p:nvSpPr>
        <p:spPr>
          <a:xfrm>
            <a:off x="323850" y="1916113"/>
            <a:ext cx="8569325" cy="4681537"/>
          </a:xfrm>
        </p:spPr>
        <p:txBody>
          <a:bodyPr/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/>
              <a:t>Что же делает наш язычок? Он спит. У него есть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/>
              <a:t>мягкая подушка – твоя губка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 b="1" i="1" smtClean="0"/>
              <a:t>(упражнение «Лопаточка»).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 b="1" smtClean="0"/>
              <a:t>Наконец он проснулся, высунулся на улицу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2800" b="1" i="1" smtClean="0"/>
              <a:t>(упражнение «Иголочка»).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2800" b="1" smtClean="0"/>
              <a:t>Посмотрел направо, потом налево 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2800" b="1" i="1" smtClean="0"/>
              <a:t>(упражнение «Часики»).</a:t>
            </a:r>
          </a:p>
          <a:p>
            <a:pPr>
              <a:buFont typeface="Arial" charset="0"/>
              <a:buNone/>
            </a:pPr>
            <a:r>
              <a:rPr lang="ru-RU" smtClean="0"/>
              <a:t> </a:t>
            </a:r>
          </a:p>
        </p:txBody>
      </p:sp>
      <p:pic>
        <p:nvPicPr>
          <p:cNvPr id="2253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7838" y="5445125"/>
            <a:ext cx="7889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2636838"/>
            <a:ext cx="71913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2565400"/>
            <a:ext cx="8096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4005263"/>
            <a:ext cx="8810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6463" y="4005263"/>
            <a:ext cx="70961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35600" y="5445125"/>
            <a:ext cx="938213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288" y="1989138"/>
            <a:ext cx="835342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+mn-lt"/>
                <a:cs typeface="+mn-cs"/>
              </a:rPr>
              <a:t>Погода хорошая, светит солнышко. Захотелось язычку погулять. Вышел он во двор, увидел качели. Решил покачаться 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i="1" dirty="0">
                <a:latin typeface="+mn-lt"/>
                <a:cs typeface="+mn-cs"/>
              </a:rPr>
              <a:t>(упражнение «Качели»).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dirty="0">
                <a:latin typeface="+mn-lt"/>
                <a:cs typeface="+mn-cs"/>
              </a:rPr>
              <a:t>Потом увидел наш Язычок лошадку и захотелось</a:t>
            </a:r>
          </a:p>
          <a:p>
            <a:pPr>
              <a:defRPr/>
            </a:pPr>
            <a:r>
              <a:rPr lang="ru-RU" sz="2800" b="1" dirty="0">
                <a:latin typeface="+mn-lt"/>
                <a:cs typeface="+mn-cs"/>
              </a:rPr>
              <a:t>ему на ней покататься 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dirty="0">
                <a:latin typeface="+mn-lt"/>
                <a:cs typeface="+mn-cs"/>
              </a:rPr>
              <a:t>(упражнение «Лошадка»).</a:t>
            </a:r>
          </a:p>
          <a:p>
            <a:pPr>
              <a:lnSpc>
                <a:spcPct val="150000"/>
              </a:lnSpc>
              <a:defRPr/>
            </a:pPr>
            <a:r>
              <a:rPr lang="ru-RU" sz="2800" b="1" dirty="0">
                <a:latin typeface="+mn-lt"/>
                <a:cs typeface="+mn-cs"/>
              </a:rPr>
              <a:t>Нагулялся язычок и отправился домой. </a:t>
            </a:r>
          </a:p>
        </p:txBody>
      </p:sp>
      <p:pic>
        <p:nvPicPr>
          <p:cNvPr id="23554" name="Рисунок 170" descr="image1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4797425"/>
            <a:ext cx="792163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Рисунок 174" descr="image15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2997200"/>
            <a:ext cx="7921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2997200"/>
            <a:ext cx="99218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349</TotalTime>
  <Words>491</Words>
  <Application>Microsoft Office PowerPoint</Application>
  <PresentationFormat>Экран (4:3)</PresentationFormat>
  <Paragraphs>86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Шаблон 2</vt:lpstr>
      <vt:lpstr>«Воспитание правильной речи – залог успешного обучения в школе» Подготовила учитель-логопед Ходырева Наталья Александровна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Дыхательные упражнения Для развития физиологического дыхания и формирования воздушной струи</vt:lpstr>
      <vt:lpstr>Презентация PowerPoint</vt:lpstr>
      <vt:lpstr>Презентация PowerPoint</vt:lpstr>
      <vt:lpstr>Используемая литература: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«Воспитание правильной речи – залог успешного обучения в школе» мастер – класс для педагогов ДОУ</dc:title>
  <dc:creator>User</dc:creator>
  <cp:lastModifiedBy>HP</cp:lastModifiedBy>
  <cp:revision>39</cp:revision>
  <dcterms:created xsi:type="dcterms:W3CDTF">2013-09-10T07:59:24Z</dcterms:created>
  <dcterms:modified xsi:type="dcterms:W3CDTF">2021-02-04T08:22:41Z</dcterms:modified>
</cp:coreProperties>
</file>