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73" r:id="rId3"/>
    <p:sldId id="274" r:id="rId4"/>
    <p:sldId id="280" r:id="rId5"/>
    <p:sldId id="281" r:id="rId6"/>
    <p:sldId id="275" r:id="rId7"/>
    <p:sldId id="282" r:id="rId8"/>
    <p:sldId id="279" r:id="rId9"/>
    <p:sldId id="276" r:id="rId10"/>
    <p:sldId id="277" r:id="rId11"/>
    <p:sldId id="270" r:id="rId12"/>
    <p:sldId id="271" r:id="rId13"/>
    <p:sldId id="268" r:id="rId14"/>
    <p:sldId id="283" r:id="rId15"/>
    <p:sldId id="257" r:id="rId16"/>
    <p:sldId id="284" r:id="rId17"/>
    <p:sldId id="285" r:id="rId18"/>
    <p:sldId id="26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jpe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256172" y="2405504"/>
            <a:ext cx="8631655" cy="41906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000" b="1" dirty="0">
              <a:ln/>
              <a:solidFill>
                <a:schemeClr val="accent5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n/>
              <a:solidFill>
                <a:schemeClr val="accent5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n/>
              <a:solidFill>
                <a:schemeClr val="accent5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1BC6F0B4-6D9B-4BA4-26D5-777D11917DF3}"/>
              </a:ext>
            </a:extLst>
          </p:cNvPr>
          <p:cNvSpPr txBox="1">
            <a:spLocks/>
          </p:cNvSpPr>
          <p:nvPr/>
        </p:nvSpPr>
        <p:spPr>
          <a:xfrm>
            <a:off x="628650" y="3733800"/>
            <a:ext cx="7842250" cy="24939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7808DAA0-A332-8FE4-F07A-0E6DA5366C0E}"/>
              </a:ext>
            </a:extLst>
          </p:cNvPr>
          <p:cNvSpPr txBox="1">
            <a:spLocks/>
          </p:cNvSpPr>
          <p:nvPr/>
        </p:nvSpPr>
        <p:spPr>
          <a:xfrm>
            <a:off x="256172" y="1049244"/>
            <a:ext cx="7540954" cy="1612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ln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родительский день</a:t>
            </a:r>
          </a:p>
          <a:p>
            <a:r>
              <a:rPr lang="ru-RU" sz="2400" b="1" dirty="0">
                <a:ln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гражданско-патриотическому просвещению</a:t>
            </a:r>
          </a:p>
          <a:p>
            <a:pPr lvl="0" defTabSz="914400"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ln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n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Радуга»</a:t>
            </a:r>
            <a:endParaRPr lang="ru-RU" sz="2800" b="1" dirty="0">
              <a:ln/>
              <a:solidFill>
                <a:srgbClr val="4472C4">
                  <a:lumMod val="50000"/>
                </a:srgbClr>
              </a:solid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n/>
              <a:solidFill>
                <a:schemeClr val="accent5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63BE018-D164-D957-F759-1981A43DCEAE}"/>
              </a:ext>
            </a:extLst>
          </p:cNvPr>
          <p:cNvSpPr txBox="1">
            <a:spLocks/>
          </p:cNvSpPr>
          <p:nvPr/>
        </p:nvSpPr>
        <p:spPr>
          <a:xfrm>
            <a:off x="2547748" y="4332664"/>
            <a:ext cx="6551802" cy="2559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70530" algn="l">
              <a:lnSpc>
                <a:spcPct val="120000"/>
              </a:lnSpc>
              <a:spcBef>
                <a:spcPts val="0"/>
              </a:spcBef>
              <a:tabLst>
                <a:tab pos="2970530" algn="l"/>
              </a:tabLst>
            </a:pPr>
            <a:r>
              <a:rPr lang="ru-RU" sz="1400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</a:t>
            </a:r>
          </a:p>
          <a:p>
            <a:pPr marL="2970530" algn="l">
              <a:lnSpc>
                <a:spcPct val="120000"/>
              </a:lnSpc>
              <a:spcBef>
                <a:spcPts val="0"/>
              </a:spcBef>
              <a:tabLst>
                <a:tab pos="2970530" algn="l"/>
              </a:tabLst>
            </a:pPr>
            <a:r>
              <a:rPr lang="ru-RU" sz="1400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Зданович Ольга Вениаминовна, заведующий, </a:t>
            </a:r>
          </a:p>
          <a:p>
            <a:pPr marL="2970530" algn="l">
              <a:lnSpc>
                <a:spcPct val="120000"/>
              </a:lnSpc>
              <a:spcBef>
                <a:spcPts val="0"/>
              </a:spcBef>
              <a:tabLst>
                <a:tab pos="2970530" algn="l"/>
              </a:tabLst>
            </a:pPr>
            <a:r>
              <a:rPr lang="ru-RU" sz="1400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Калинина Ю.А., зам. зав. по ВМР,</a:t>
            </a:r>
          </a:p>
          <a:p>
            <a:pPr marL="2970530" algn="l">
              <a:lnSpc>
                <a:spcPct val="120000"/>
              </a:lnSpc>
              <a:spcBef>
                <a:spcPts val="0"/>
              </a:spcBef>
              <a:tabLst>
                <a:tab pos="2970530" algn="l"/>
              </a:tabLst>
            </a:pPr>
            <a:r>
              <a:rPr lang="ru-RU" sz="1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Педагогический коллектив</a:t>
            </a:r>
            <a:endParaRPr lang="ru-RU" sz="1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970530" algn="l">
              <a:lnSpc>
                <a:spcPct val="120000"/>
              </a:lnSpc>
              <a:spcBef>
                <a:spcPts val="0"/>
              </a:spcBef>
              <a:tabLst>
                <a:tab pos="2970530" algn="l"/>
              </a:tabLst>
            </a:pPr>
            <a:r>
              <a:rPr lang="ru-RU" sz="1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МАДОУ «Детский сад «Радуга», г. Усолье </a:t>
            </a:r>
          </a:p>
          <a:p>
            <a:pPr marL="2970530" algn="l">
              <a:lnSpc>
                <a:spcPct val="120000"/>
              </a:lnSpc>
              <a:spcBef>
                <a:spcPts val="0"/>
              </a:spcBef>
              <a:tabLst>
                <a:tab pos="2970530" algn="l"/>
              </a:tabLst>
            </a:pPr>
            <a:r>
              <a:rPr lang="ru-RU" sz="1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 Березники</a:t>
            </a:r>
            <a:endParaRPr lang="ru-RU" sz="1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3E5C4C2B-E931-279A-44DD-E3B26AC6FEF3}"/>
              </a:ext>
            </a:extLst>
          </p:cNvPr>
          <p:cNvSpPr txBox="1">
            <a:spLocks/>
          </p:cNvSpPr>
          <p:nvPr/>
        </p:nvSpPr>
        <p:spPr>
          <a:xfrm>
            <a:off x="1511300" y="2408686"/>
            <a:ext cx="5729768" cy="13171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3200" b="1" dirty="0">
              <a:ln/>
              <a:solidFill>
                <a:schemeClr val="accent5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203912D-7205-0E4E-B893-47DAABC16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373" y="2427805"/>
            <a:ext cx="4452834" cy="26263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D85E929-B99C-9AC3-753F-22108E5E3804}"/>
              </a:ext>
            </a:extLst>
          </p:cNvPr>
          <p:cNvSpPr txBox="1"/>
          <p:nvPr/>
        </p:nvSpPr>
        <p:spPr>
          <a:xfrm>
            <a:off x="211723" y="5552393"/>
            <a:ext cx="5149986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2400" b="1" i="0" u="none" strike="noStrike" kern="1200" cap="none" spc="0" normalizeH="0" baseline="0" noProof="0" dirty="0">
                <a:ln/>
                <a:solidFill>
                  <a:srgbClr val="4472C4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21.11.2023 год</a:t>
            </a:r>
          </a:p>
          <a:p>
            <a:pPr algn="ctr"/>
            <a:r>
              <a:rPr lang="ru-RU" dirty="0"/>
              <a:t>Ссылка о размещении </a:t>
            </a:r>
            <a:r>
              <a:rPr lang="en-US" dirty="0"/>
              <a:t>https://vk.com/public209267052?w=wall-209267052_2722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40343"/>
          </a:xfrm>
        </p:spPr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Привлеченные спонсорских средств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889" y="952168"/>
            <a:ext cx="7886700" cy="1381599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Награждение групп по итогам летней оздоровительной кампании 2023 -7000.00    Средства ИП Маликова И.В.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Эколого-просветительский проект "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уДОБРяй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«. Привлечение -80 000 рублей на благоустройства «Сада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Эколят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E:\2022-2023 учебный год\достижения\УДОБРЯЙ\Collage_20230607_1259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847" y="2702256"/>
            <a:ext cx="2909116" cy="363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410" y="2182199"/>
            <a:ext cx="2435880" cy="1833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700" y="4138661"/>
            <a:ext cx="3499300" cy="2623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C:\Users\user\Desktop\фото\IMG_20230927_1119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52" y="4396273"/>
            <a:ext cx="1580884" cy="210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фото\IMG_20230927_1123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40" y="2456198"/>
            <a:ext cx="2463907" cy="184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587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1B1C36-15F5-063B-3B80-F1D65BD6E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365126"/>
            <a:ext cx="8259318" cy="6401434"/>
          </a:xfrm>
        </p:spPr>
        <p:txBody>
          <a:bodyPr>
            <a:normAutofit fontScale="90000"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Участие в различных мероприятиях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патриотической направленности, добровольческой волонтерской деятельности,  а также к участию в городских социальных проектах</a:t>
            </a:r>
            <a:b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Принимаем участие в городском конкурсе «Мы-граждане России»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Прошли тест-23 сотрудника, Родители- 60 семей.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Акция «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Zащитникам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Отечества», инициированная партией «Единая Россия» (письма участникам СВО от дошкольников).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Эколого-просветительский проект "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уДОБРяй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".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благотворительной акции в канун Дня матери для жен и матерей военнослужащих (контрактников, мобилизованных, добровольцев).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Всероссийская акция "Письмо солдату"; Всероссийская акция "Новогодняя открытка солдату»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Всероссийская акция "Коробочка храбрости".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"Дорога добрых дел" -сбор корма для приюта животных. "Добрые дела Радуга"- изготовление кормушек и размещение на территории ДОУ, придомовых территории воспитанников , в лесных парках г. Усолья.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Волонтерское движение "А кто, если не мы!" из числа обучающихся МАОУ СОШ №22 (5С, 6 У, 8С классы, выпускники ДОУ) . Под руководством зам. зав. по ВМР Калининой Ю.А.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</a:b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587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332389-DF7A-D7FA-2108-9627D7666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участие в городском конкурсе «Мы-граждане России»</a:t>
            </a:r>
            <a:b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события :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познавательная, игровая, художественная деятельность </a:t>
            </a:r>
            <a:b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«Я человек. У меня есть права на семью, досуг, имя, счастливое детство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71E3948-F76E-FDCE-F5B5-3BFA4DB424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00" y="1593977"/>
            <a:ext cx="2003721" cy="1502791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AFB012D-03F8-64FC-7C29-C8B0FB221B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6081" y="5167311"/>
            <a:ext cx="1173813" cy="15636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86AB24D-DF7B-2820-78BD-D06A5E81ED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90" y="3212898"/>
            <a:ext cx="2194762" cy="20511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AABA40-FAFE-1651-C02C-65223DE82C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792" y="3680567"/>
            <a:ext cx="1767417" cy="132556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7DEEB77-A4FA-25B9-72F0-018F51FD22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835" y="5380153"/>
            <a:ext cx="1633871" cy="122976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A0DD283-9D1F-DD80-0AF6-5F16543B2D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1703412"/>
            <a:ext cx="2536156" cy="190211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48A66F2-C13B-8A89-7077-D7F30045C6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6784" y="1692645"/>
            <a:ext cx="1439526" cy="191288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F49433B-6948-3C9C-FFC5-B4B7F19F4C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97402" y="1593977"/>
            <a:ext cx="1490067" cy="340996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F300EE8-7F38-89E0-B941-97B180C348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83462" y="5167311"/>
            <a:ext cx="3304624" cy="144261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6921F4E-FF17-94FE-2A93-19E98D152CB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83132" y="5167311"/>
            <a:ext cx="1082968" cy="144261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99F1DC4-5E9A-80B9-1E5B-1F6F7B7392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17614" y="3680567"/>
            <a:ext cx="176741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042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950A9B8-5F39-2D47-54DB-813B35FCF3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9" b="44490"/>
          <a:stretch/>
        </p:blipFill>
        <p:spPr>
          <a:xfrm>
            <a:off x="5075301" y="342900"/>
            <a:ext cx="3802369" cy="3616541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DB6E6E-B9FF-54E4-3D76-30DEA4A27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251" y="342900"/>
            <a:ext cx="4591050" cy="651510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1D35291-2957-C29A-4D95-01A29CF15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3385" y="3689242"/>
            <a:ext cx="3446200" cy="1246741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https://vk.com/public208633270?w=wall-208633270_684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545C95-0365-6CAB-A90A-A33A29B17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5435" y="4908780"/>
            <a:ext cx="156210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47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0E6793-15DA-965E-9561-9DF9642CC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186" y="40170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благотворительной акции в канун 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Дня матери для жен и матерей военнослужащих (контрактников, мобилизованных, добровольцев).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A8AC062-4561-3DA2-0FB7-2C2E297DE0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572" y="1874393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3016028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E93A3DD-5FEA-856C-2021-5DB2251D9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2010"/>
            <a:ext cx="7886700" cy="4351338"/>
          </a:xfrm>
        </p:spPr>
        <p:txBody>
          <a:bodyPr/>
          <a:lstStyle/>
          <a:p>
            <a:pPr marL="2078990" indent="0">
              <a:lnSpc>
                <a:spcPct val="107000"/>
              </a:lnSpc>
              <a:buNone/>
              <a:tabLst>
                <a:tab pos="457200" algn="l"/>
              </a:tabLs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«Самое прекрасное зрелище на свете -вид ребенка, уверенно идущего по жизненной дороге после того, как вы показали ему путь»</a:t>
            </a:r>
          </a:p>
          <a:p>
            <a:pPr marL="2078990" indent="0" algn="r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Конфуций.</a:t>
            </a:r>
          </a:p>
          <a:p>
            <a:pPr marL="2078990" indent="0" algn="ctr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ru-RU" sz="1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Волонтерское движение «А кто, если не мы!»</a:t>
            </a: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78990" indent="0" algn="r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endParaRPr lang="ru-RU" sz="18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78990" indent="0" algn="r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8A3C73-B193-6606-63A8-CA93BA7FB2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432" y="3623456"/>
            <a:ext cx="4827135" cy="271526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1E0A51-3DF0-032A-B82B-F5D34C236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297" y="1532010"/>
            <a:ext cx="1085182" cy="14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23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5FAEEF-F4E9-6F75-B30F-6EEDE8BB7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94747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о проведении Единого родительского дня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https://vk.com/public209267052?w=wall-209267052_2722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B6BE7-80FD-FCF4-1614-A41C774634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62" y="1408978"/>
            <a:ext cx="3892896" cy="486612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E97DD9-895C-9491-3EAA-3CCD9FA1E8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59873"/>
            <a:ext cx="3709554" cy="278216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46057F7-D359-3734-67C1-BD7B7A718C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914776"/>
            <a:ext cx="3813464" cy="286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46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C0B4DB-F6B8-A733-094C-C0F9D95D43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2" y="685798"/>
            <a:ext cx="3657601" cy="27432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95727E-802C-193E-09AD-B3F70095D8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77" y="3636818"/>
            <a:ext cx="2337955" cy="311727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B96A4CC-D1EF-FC26-7340-C6D69E0B6C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136" y="498763"/>
            <a:ext cx="3144981" cy="23587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921ED55-63E5-7774-32A1-5AC9F1729F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019" y="3101688"/>
            <a:ext cx="4468090" cy="335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996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F300BE-D484-AFA7-C9D6-9E3845152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540" y="524751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СПАСИБО ЗА ВНИМАНИЕ!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6B4775-E362-15CC-9563-50CB8D33A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6804" y="1533970"/>
            <a:ext cx="5718171" cy="379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754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61379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Цель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проведения: содействие повышению уровня информированности родителей (законных представителей) и детей дошкольного возраста по вопросам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гражданско-патриотического воспитания детей в семье с учетом региональных особенностей Пермского края.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0" algn="just">
              <a:lnSpc>
                <a:spcPts val="1800"/>
              </a:lnSpc>
              <a:spcAft>
                <a:spcPts val="0"/>
              </a:spcAft>
              <a:buNone/>
            </a:pPr>
            <a:endParaRPr lang="ru-RU" sz="2000" dirty="0">
              <a:latin typeface="Times New Roman"/>
              <a:ea typeface="Times New Roman"/>
            </a:endParaRPr>
          </a:p>
          <a:p>
            <a:pPr indent="0" algn="just">
              <a:lnSpc>
                <a:spcPts val="1800"/>
              </a:lnSpc>
              <a:spcAft>
                <a:spcPts val="0"/>
              </a:spcAft>
              <a:buNone/>
            </a:pPr>
            <a:r>
              <a:rPr lang="ru-RU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Задачи: </a:t>
            </a:r>
            <a:endParaRPr lang="ru-RU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0" algn="just">
              <a:lnSpc>
                <a:spcPts val="1800"/>
              </a:lnSpc>
              <a:buNone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1. Развивать активность и инициативность участия родительского сообщества в организации образовательного процесса, в том числе </a:t>
            </a:r>
            <a:b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по гражданско-патриотическому воспитанию детей дошкольного возраста с учетом региональных особенностей Пермского края.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ts val="1800"/>
              </a:lnSpc>
              <a:buNone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2. Содействовать развитию компетенций родителей (законных представителей) в организации совместной деятельности по гражданско-патриотическому воспитанию детей в семье.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ts val="1800"/>
              </a:lnSpc>
              <a:buNone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3. Содействовать созданию банка современных инновационных форм взаимодействия образовательных организаций, реализующих образовательные программы дошкольного образования, с родительским сообществом по вопросам гражданско-патриотического воспитания детей дошкольного возраста с учетом региональных особенностей Пермского края.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323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Повестка дня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1. ФОП ДО и ОП ДО.</a:t>
            </a:r>
            <a:b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2. Презентация "Бюджет дошкольного учреждения 2023/2024  года"</a:t>
            </a:r>
            <a:b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3.Презентация нейропсихологического кружка "Слева направо". Педагог -психолог Леонтьева А.О.</a:t>
            </a:r>
            <a:b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4. Презентация краткосрочной образовательной практики "Добрые, старые игры".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Зам.зав.по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ВМР Калинина Ю.А.</a:t>
            </a:r>
            <a:b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5. Награждение самых активных, креативных, талантливых семей дошкольного учреждения.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6490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FB059D-8E8E-2C4D-5514-B9E360840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2419350" cy="1266988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 ДО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9643AC2-F9AC-37C9-EE5A-099D722798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937" y="1632114"/>
            <a:ext cx="3555729" cy="445179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6FCCA5-5333-9304-7529-10C19E12C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0945" y="156983"/>
            <a:ext cx="3475491" cy="432357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0024A7-8EA2-D208-D7DA-7C658F51EA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429000"/>
            <a:ext cx="2467259" cy="25467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216387D-1DA2-1C8F-6A9C-A24D969192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7589" y="3721543"/>
            <a:ext cx="2350008" cy="297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795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41F67AF-DB77-DD3C-2EBF-670986B1DE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192" y="1253331"/>
            <a:ext cx="2704017" cy="342839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B2EF9C-CAD1-E9C2-DBB8-115A98065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694" y="1955277"/>
            <a:ext cx="2770303" cy="37391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EC4D1C1-8AF5-C2E7-B48A-AAA4C599E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192" y="149297"/>
            <a:ext cx="2182480" cy="107065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CCDC939-E8FE-2528-40B3-13F0F3FACC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1997" y="2797078"/>
            <a:ext cx="2899667" cy="39511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7AED8A3-F625-BFD3-2D5B-4C608F9DC6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3793" y="684531"/>
            <a:ext cx="1509679" cy="201290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B8C676D-0C28-DD36-31C9-E1C6B88BDA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375" y="4913175"/>
            <a:ext cx="2466834" cy="138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999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1797558" cy="942642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 ДО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76AF2100-3AC4-B7AE-5289-782A7BF3B6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06" y="1253331"/>
            <a:ext cx="2766651" cy="3913473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0D884AB-15FE-9738-E721-0CAE55CFD9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569" y="610392"/>
            <a:ext cx="4416781" cy="624760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B8E2AA4-350D-9A1C-FFB2-29AEBFF588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9103" y="5166804"/>
            <a:ext cx="2054560" cy="156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59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FFEB03-A3DD-8B24-481B-BD07B2E98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методической литературой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2B94B87-0B09-409F-A184-319F80794A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595" y="1782360"/>
            <a:ext cx="5312607" cy="3984455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8E6B93-5F89-BAA6-5061-29A89F93E8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04" t="5150" r="9615" b="12009"/>
          <a:stretch/>
        </p:blipFill>
        <p:spPr>
          <a:xfrm>
            <a:off x="293673" y="1782361"/>
            <a:ext cx="3237367" cy="398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518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D83637-A210-AAD6-4D06-A199802E9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Закупка, распределение канцелярских товаров по группам дошкольного учреждения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8138452-F05C-F727-191B-16E7D8058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220" y="2173731"/>
            <a:ext cx="5002108" cy="37515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F78500-516B-3486-0AC9-B9D96BDAA2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173731"/>
            <a:ext cx="2674112" cy="20055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4A465BD-7566-141E-7C47-54617C8B5D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354" y="4450080"/>
            <a:ext cx="1632204" cy="2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81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Расходование внебюджетных средств : краевые и доход от платных образовательных услуг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Приобретение канцелярских товаров для воспитанников дошкольного учреждения – 108 918 рублей 88 коп</a:t>
            </a:r>
          </a:p>
          <a:p>
            <a:r>
              <a:rPr lang="ru-RU" dirty="0"/>
              <a:t>Приобретение игрового оборудования на все группы детского сада -115 000 рублей.</a:t>
            </a:r>
          </a:p>
          <a:p>
            <a:r>
              <a:rPr lang="ru-RU" dirty="0"/>
              <a:t>Приобретение для платного кружка по </a:t>
            </a:r>
            <a:r>
              <a:rPr lang="ru-RU" dirty="0" err="1"/>
              <a:t>роботехнической</a:t>
            </a:r>
            <a:r>
              <a:rPr lang="ru-RU" dirty="0"/>
              <a:t> направленности «</a:t>
            </a:r>
            <a:r>
              <a:rPr lang="ru-RU" dirty="0" err="1"/>
              <a:t>ЛЕГОразвивайка</a:t>
            </a:r>
            <a:r>
              <a:rPr lang="ru-RU" dirty="0"/>
              <a:t>» два набора конструктора </a:t>
            </a:r>
            <a:r>
              <a:rPr lang="en-US" dirty="0" err="1"/>
              <a:t>WeDo</a:t>
            </a:r>
            <a:r>
              <a:rPr lang="en-US" dirty="0"/>
              <a:t> 2</a:t>
            </a:r>
            <a:r>
              <a:rPr lang="ru-RU" dirty="0"/>
              <a:t>.0 (базовый набор)-15 000 рублей 00 коп.</a:t>
            </a:r>
          </a:p>
          <a:p>
            <a:r>
              <a:rPr lang="ru-RU" dirty="0"/>
              <a:t>Приобретение детских стульчиков (1 корпус) – 35 000 рублей </a:t>
            </a:r>
          </a:p>
          <a:p>
            <a:r>
              <a:rPr lang="ru-RU" dirty="0"/>
              <a:t>Приобретение поликарбоната  для теплицы (2 корпус) – 7175.00 коп.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3549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731</Words>
  <Application>Microsoft Office PowerPoint</Application>
  <PresentationFormat>Экран (4:3)</PresentationFormat>
  <Paragraphs>43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Monotype Corsiva</vt:lpstr>
      <vt:lpstr>Times New Roman</vt:lpstr>
      <vt:lpstr>Тема Office</vt:lpstr>
      <vt:lpstr>Презентация PowerPoint</vt:lpstr>
      <vt:lpstr>Цель проведения: содействие повышению уровня информированности родителей (законных представителей) и детей дошкольного возраста по вопросам гражданско-патриотического воспитания детей в семье с учетом региональных особенностей Пермского края.</vt:lpstr>
      <vt:lpstr>Повестка дня</vt:lpstr>
      <vt:lpstr>ФОП ДО</vt:lpstr>
      <vt:lpstr>Презентация PowerPoint</vt:lpstr>
      <vt:lpstr>ОП ДО</vt:lpstr>
      <vt:lpstr>Оснащение методической литературой</vt:lpstr>
      <vt:lpstr>Закупка, распределение канцелярских товаров по группам дошкольного учреждения </vt:lpstr>
      <vt:lpstr>Расходование внебюджетных средств : краевые и доход от платных образовательных услуг</vt:lpstr>
      <vt:lpstr>Привлеченные спонсорских средств</vt:lpstr>
      <vt:lpstr>    Участие в различных мероприятиях патриотической направленности, добровольческой волонтерской деятельности,  а также к участию в городских социальных проектах  Принимаем участие в городском конкурсе «Мы-граждане России» Прошли тест-23 сотрудника, Родители- 60 семей.  Акция «Zащитникам Отечества», инициированная партией «Единая Россия» (письма участникам СВО от дошкольников).   Эколого-просветительский проект "уДОБРяй".   Участие в благотворительной акции в канун Дня матери для жен и матерей военнослужащих (контрактников, мобилизованных, добровольцев).   Всероссийская акция "Письмо солдату"; Всероссийская акция "Новогодняя открытка солдату»  Всероссийская акция "Коробочка храбрости". "Дорога добрых дел" -сбор корма для приюта животных. "Добрые дела Радуга"- изготовление кормушек и размещение на территории ДОУ, придомовых территории воспитанников , в лесных парках г. Усолья.  Волонтерское движение "А кто, если не мы!" из числа обучающихся МАОУ СОШ №22 (5С, 6 У, 8С классы, выпускники ДОУ) . Под руководством зам. зав. по ВМР Калининой Ю.А.       </vt:lpstr>
      <vt:lpstr>участие в городском конкурсе «Мы-граждане России» Образовательные события :  познавательная, игровая, художественная деятельность  «Я человек. У меня есть права на семью, досуг, имя, счастливое детство</vt:lpstr>
      <vt:lpstr>Ссылка https://vk.com/public208633270?w=wall-208633270_684</vt:lpstr>
      <vt:lpstr>Участие в благотворительной акции в канун  Дня матери для жен и матерей военнослужащих (контрактников, мобилизованных, добровольцев). </vt:lpstr>
      <vt:lpstr>Презентация PowerPoint</vt:lpstr>
      <vt:lpstr>Фоторепортаж о проведении Единого родительского дня https://vk.com/public209267052?w=wall-209267052_2722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kostya kasatkin</cp:lastModifiedBy>
  <cp:revision>119</cp:revision>
  <dcterms:created xsi:type="dcterms:W3CDTF">2014-11-21T11:00:06Z</dcterms:created>
  <dcterms:modified xsi:type="dcterms:W3CDTF">2023-11-21T17:50:47Z</dcterms:modified>
</cp:coreProperties>
</file>