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7" r:id="rId1"/>
  </p:sldMasterIdLst>
  <p:sldIdLst>
    <p:sldId id="261" r:id="rId2"/>
    <p:sldId id="260" r:id="rId3"/>
    <p:sldId id="262" r:id="rId4"/>
    <p:sldId id="258" r:id="rId5"/>
    <p:sldId id="259" r:id="rId6"/>
    <p:sldId id="263" r:id="rId7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3" d="100"/>
          <a:sy n="83" d="100"/>
        </p:scale>
        <p:origin x="108" y="60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sp>
          <p:nvSpPr>
            <p:cNvPr id="15" name="Freeform 14"/>
            <p:cNvSpPr/>
            <p:nvPr/>
          </p:nvSpPr>
          <p:spPr>
            <a:xfrm>
              <a:off x="0" y="-7862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FFD203-E035-42E5-9BDA-8EE2A0E329EC}" type="datetimeFigureOut">
              <a:rPr lang="ru-RU" smtClean="0"/>
              <a:t>06.12.2021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AEC746-290A-4394-B071-4B4205BDDA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931988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FFD203-E035-42E5-9BDA-8EE2A0E329EC}" type="datetimeFigureOut">
              <a:rPr lang="ru-RU" smtClean="0"/>
              <a:t>06.12.2021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AEC746-290A-4394-B071-4B4205BDDA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654796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FFD203-E035-42E5-9BDA-8EE2A0E329EC}" type="datetimeFigureOut">
              <a:rPr lang="ru-RU" smtClean="0"/>
              <a:t>06.12.2021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AEC746-290A-4394-B071-4B4205BDDA86}" type="slidenum">
              <a:rPr lang="ru-RU" smtClean="0"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69207856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FFD203-E035-42E5-9BDA-8EE2A0E329EC}" type="datetimeFigureOut">
              <a:rPr lang="ru-RU" smtClean="0"/>
              <a:t>06.12.2021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AEC746-290A-4394-B071-4B4205BDDA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5344158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FFD203-E035-42E5-9BDA-8EE2A0E329EC}" type="datetimeFigureOut">
              <a:rPr lang="ru-RU" smtClean="0"/>
              <a:t>06.12.2021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AEC746-290A-4394-B071-4B4205BDDA86}" type="slidenum">
              <a:rPr lang="ru-RU" smtClean="0"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04055065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FFD203-E035-42E5-9BDA-8EE2A0E329EC}" type="datetimeFigureOut">
              <a:rPr lang="ru-RU" smtClean="0"/>
              <a:t>06.12.2021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AEC746-290A-4394-B071-4B4205BDDA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8962648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FFD203-E035-42E5-9BDA-8EE2A0E329EC}" type="datetimeFigureOut">
              <a:rPr lang="ru-RU" smtClean="0"/>
              <a:t>06.12.2021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AEC746-290A-4394-B071-4B4205BDDA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2913570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FFD203-E035-42E5-9BDA-8EE2A0E329EC}" type="datetimeFigureOut">
              <a:rPr lang="ru-RU" smtClean="0"/>
              <a:t>06.12.2021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AEC746-290A-4394-B071-4B4205BDDA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157081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FFD203-E035-42E5-9BDA-8EE2A0E329EC}" type="datetimeFigureOut">
              <a:rPr lang="ru-RU" smtClean="0"/>
              <a:t>06.12.2021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AEC746-290A-4394-B071-4B4205BDDA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237072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FFD203-E035-42E5-9BDA-8EE2A0E329EC}" type="datetimeFigureOut">
              <a:rPr lang="ru-RU" smtClean="0"/>
              <a:t>06.12.2021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AEC746-290A-4394-B071-4B4205BDDA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762981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FFD203-E035-42E5-9BDA-8EE2A0E329EC}" type="datetimeFigureOut">
              <a:rPr lang="ru-RU" smtClean="0"/>
              <a:t>06.12.2021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AEC746-290A-4394-B071-4B4205BDDA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556848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FFD203-E035-42E5-9BDA-8EE2A0E329EC}" type="datetimeFigureOut">
              <a:rPr lang="ru-RU" smtClean="0"/>
              <a:t>06.12.2021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AEC746-290A-4394-B071-4B4205BDDA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264523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FFD203-E035-42E5-9BDA-8EE2A0E329EC}" type="datetimeFigureOut">
              <a:rPr lang="ru-RU" smtClean="0"/>
              <a:t>06.12.2021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AEC746-290A-4394-B071-4B4205BDDA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544143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FFD203-E035-42E5-9BDA-8EE2A0E329EC}" type="datetimeFigureOut">
              <a:rPr lang="ru-RU" smtClean="0"/>
              <a:t>06.12.2021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AEC746-290A-4394-B071-4B4205BDDA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58879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FFD203-E035-42E5-9BDA-8EE2A0E329EC}" type="datetimeFigureOut">
              <a:rPr lang="ru-RU" smtClean="0"/>
              <a:t>06.12.2021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AEC746-290A-4394-B071-4B4205BDDA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797047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AEC746-290A-4394-B071-4B4205BDDA86}" type="slidenum">
              <a:rPr lang="ru-RU" smtClean="0"/>
              <a:t>‹#›</a:t>
            </a:fld>
            <a:endParaRPr lang="ru-R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FFD203-E035-42E5-9BDA-8EE2A0E329EC}" type="datetimeFigureOut">
              <a:rPr lang="ru-RU" smtClean="0"/>
              <a:t>06.12.2021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089680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FFD203-E035-42E5-9BDA-8EE2A0E329EC}" type="datetimeFigureOut">
              <a:rPr lang="ru-RU" smtClean="0"/>
              <a:t>06.12.2021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06AEC746-290A-4394-B071-4B4205BDDA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547883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  <p:sldLayoutId id="2147483689" r:id="rId12"/>
    <p:sldLayoutId id="2147483690" r:id="rId13"/>
    <p:sldLayoutId id="2147483691" r:id="rId14"/>
    <p:sldLayoutId id="2147483692" r:id="rId15"/>
    <p:sldLayoutId id="2147483693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4091" y="612845"/>
            <a:ext cx="10914927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Участие воспитанников подготовительной к школе группы №7</a:t>
            </a:r>
          </a:p>
          <a:p>
            <a:pPr algn="ctr"/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в открытом городском конкурсе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творческих работ «От галеры до крейсера», </a:t>
            </a:r>
            <a:endParaRPr lang="ru-RU" sz="2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посвященного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350-летию со Дня рождения Петра 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ctr"/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Конкурс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организован Детско-юношеским Центром «Каскад» при информационной поддержке местного отделения ВВПОД «Юнармия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».</a:t>
            </a:r>
          </a:p>
          <a:p>
            <a:pPr algn="ctr"/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ель: формирование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поддержка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интереса у детей, подростков и молодежи к судостроению и морскому делу в России через изучение истории отечественного судостроения и мореплавания.</a:t>
            </a:r>
          </a:p>
          <a:p>
            <a:pPr algn="ctr"/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конкурсе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приняли участие 105 воспитанников детских садов и школьников в возрасте от 5 до 17 лет из 6-ти муниципальных образований Пермского края (Пермь, Соликамск, Березники, Губаха, Лысьва, Александровск, Верещагино). </a:t>
            </a:r>
          </a:p>
        </p:txBody>
      </p:sp>
    </p:spTree>
    <p:extLst>
      <p:ext uri="{BB962C8B-B14F-4D97-AF65-F5344CB8AC3E}">
        <p14:creationId xmlns:p14="http://schemas.microsoft.com/office/powerpoint/2010/main" val="230971198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39838" y="889844"/>
            <a:ext cx="10498238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История пакетбота «Святой апостол Пётр» </a:t>
            </a:r>
            <a:endParaRPr lang="ru-RU" sz="2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29 июня 1740 года на воду был спущен пакетбот "Святой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апостол Пётр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" </a:t>
            </a:r>
          </a:p>
          <a:p>
            <a:pPr algn="ctr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Пакетбот был построен корабельным мастером ластовых судов </a:t>
            </a:r>
          </a:p>
          <a:p>
            <a:pPr algn="ctr"/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Макаром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Ругачёвым и мастером шлюпочного и ботового дела Андреем Кузьминым </a:t>
            </a:r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рабочем посёлке Хабаровского края Охотске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ctr"/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"Святой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апостол Пётр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" представлял собой парусный деревянный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пакетбот</a:t>
            </a:r>
          </a:p>
          <a:p>
            <a:pPr algn="ctr"/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водоизмещением 200 тонн и грузоподъёмностью 100 тонн. </a:t>
            </a:r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Пакетбот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нёс парусное вооружение брига. </a:t>
            </a:r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Его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длина составляла 24,4 метра, ширина — 6,7 метра, осадка — 2,9 метра. </a:t>
            </a:r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корабле были установлены 14 орудий малого калибра: </a:t>
            </a:r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девять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3-фунтовых и пять 2-фунтовых пушек. </a:t>
            </a:r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Экипаж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пакетбота состоял из 75 человек. </a:t>
            </a:r>
          </a:p>
          <a:p>
            <a:pPr algn="ctr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"Святой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апостол Петр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" построили для Сибирской военной флотилии, но вскоре он был включён в состав Второй Камчатской экспедиции Витуса Беринга.</a:t>
            </a:r>
          </a:p>
        </p:txBody>
      </p:sp>
    </p:spTree>
    <p:extLst>
      <p:ext uri="{BB962C8B-B14F-4D97-AF65-F5344CB8AC3E}">
        <p14:creationId xmlns:p14="http://schemas.microsoft.com/office/powerpoint/2010/main" val="199958069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12466" y="1759352"/>
            <a:ext cx="6863787" cy="477455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4336" y="233879"/>
            <a:ext cx="5255207" cy="45845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466421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37994" y="262531"/>
            <a:ext cx="11824570" cy="62735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sz="2000" b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История  Галеры   «Принципиум»</a:t>
            </a:r>
            <a:endParaRPr lang="ru-RU" sz="20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Одна из 22 деревянных галер одноимённого типа, построенных для Азовского похода. Прототипом для строительства послужила галера адмирала Лефорта построенная по заказу Петра I в Голландской республике. Все галеры строились на Преображенской верфи и в разобранном виде перевозились в Воронеж, где собирались и спускались на воду. Строителями галер были как русские мастера О. Щека и Я. Иванов, так и голландские кораблестроители на русской службе И. </a:t>
            </a:r>
            <a:r>
              <a:rPr lang="ru-RU" sz="20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Вилимсен</a:t>
            </a:r>
            <a:r>
              <a:rPr lang="ru-RU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П. Клар и Я. </a:t>
            </a:r>
            <a:r>
              <a:rPr lang="ru-RU" sz="20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Янсен</a:t>
            </a:r>
            <a:r>
              <a:rPr lang="ru-RU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В качестве основной рабочей силы для постройки привлекались солдаты Преображенского и Семёновского полков, которые ранее строили мореходные корабли в Архангельске и имели необходимый опыт. Сведений о размерах галер не сохранилось, однако, в связи с упоминанием в документах различного числа банок и различного вооружения, галеры этого типа могли иметь разные размеры. Все галеры несли по две мачты с латинским парусным вооружением. Гребцами на галерах несли службу солдаты Семёновского и Преображенского полков. За исключением головной галеры типа «Принципиум», все остальные суда не имели имён собственных и числились в документах по фамилиям своих командиров. Все суда были построены из сырого замерзшего леса и уже к 1699 году пришли в полную негодность. </a:t>
            </a:r>
          </a:p>
          <a:p>
            <a:pPr algn="ctr">
              <a:spcAft>
                <a:spcPts val="1000"/>
              </a:spcAft>
            </a:pPr>
            <a:r>
              <a:rPr lang="ru-RU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Галера «Принципиум» помимо парусного вооружения была оборудована 17 парами вёсел, её артиллерийское вооружение состояло из трёх 5-фунтовых пушек.</a:t>
            </a:r>
            <a:endParaRPr lang="ru-RU" sz="20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7367946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884" t="9685" r="6390" b="5201"/>
          <a:stretch/>
        </p:blipFill>
        <p:spPr>
          <a:xfrm>
            <a:off x="320775" y="359583"/>
            <a:ext cx="5408692" cy="495176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29467" y="1914163"/>
            <a:ext cx="5949387" cy="469498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70187074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08881" y="219919"/>
            <a:ext cx="8615423" cy="646156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729612817"/>
      </p:ext>
    </p:extLst>
  </p:cSld>
  <p:clrMapOvr>
    <a:masterClrMapping/>
  </p:clrMapOvr>
</p:sld>
</file>

<file path=ppt/theme/theme1.xml><?xml version="1.0" encoding="utf-8"?>
<a:theme xmlns:a="http://schemas.openxmlformats.org/drawingml/2006/main" name="Грань">
  <a:themeElements>
    <a:clrScheme name="Грань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5FCBEF"/>
      </a:accent1>
      <a:accent2>
        <a:srgbClr val="2E83C3"/>
      </a:accent2>
      <a:accent3>
        <a:srgbClr val="42D0A2"/>
      </a:accent3>
      <a:accent4>
        <a:srgbClr val="2E946B"/>
      </a:accent4>
      <a:accent5>
        <a:srgbClr val="42B051"/>
      </a:accent5>
      <a:accent6>
        <a:srgbClr val="96D141"/>
      </a:accent6>
      <a:hlink>
        <a:srgbClr val="3FCDE7"/>
      </a:hlink>
      <a:folHlink>
        <a:srgbClr val="A9D3E1"/>
      </a:folHlink>
    </a:clrScheme>
    <a:fontScheme name="Грань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Грань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0B5AB586-D108-4FC1-8368-649FE654B89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65</TotalTime>
  <Words>268</Words>
  <Application>Microsoft Office PowerPoint</Application>
  <PresentationFormat>Широкоэкранный</PresentationFormat>
  <Paragraphs>25</Paragraphs>
  <Slides>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12" baseType="lpstr">
      <vt:lpstr>Arial</vt:lpstr>
      <vt:lpstr>Calibri</vt:lpstr>
      <vt:lpstr>Times New Roman</vt:lpstr>
      <vt:lpstr>Trebuchet MS</vt:lpstr>
      <vt:lpstr>Wingdings 3</vt:lpstr>
      <vt:lpstr>Грань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 Windows</dc:creator>
  <cp:lastModifiedBy>Пользователь Windows</cp:lastModifiedBy>
  <cp:revision>6</cp:revision>
  <dcterms:created xsi:type="dcterms:W3CDTF">2021-11-25T15:19:26Z</dcterms:created>
  <dcterms:modified xsi:type="dcterms:W3CDTF">2021-12-06T16:08:19Z</dcterms:modified>
</cp:coreProperties>
</file>