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18" r:id="rId2"/>
    <p:sldId id="334" r:id="rId3"/>
    <p:sldId id="335" r:id="rId4"/>
    <p:sldId id="337" r:id="rId5"/>
    <p:sldId id="338" r:id="rId6"/>
    <p:sldId id="339" r:id="rId7"/>
  </p:sldIdLst>
  <p:sldSz cx="12188825" cy="6858000"/>
  <p:notesSz cx="6858000" cy="9144000"/>
  <p:custDataLst>
    <p:tags r:id="rId10"/>
  </p:custDataLst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1018">
          <p15:clr>
            <a:srgbClr val="A4A3A4"/>
          </p15:clr>
        </p15:guide>
        <p15:guide id="5" orient="horz" pos="3886">
          <p15:clr>
            <a:srgbClr val="A4A3A4"/>
          </p15:clr>
        </p15:guide>
        <p15:guide id="6" orient="horz" pos="2928">
          <p15:clr>
            <a:srgbClr val="A4A3A4"/>
          </p15:clr>
        </p15:guide>
        <p15:guide id="7" orient="horz" pos="3072">
          <p15:clr>
            <a:srgbClr val="A4A3A4"/>
          </p15:clr>
        </p15:guide>
        <p15:guide id="8" orient="horz" pos="407">
          <p15:clr>
            <a:srgbClr val="A4A3A4"/>
          </p15:clr>
        </p15:guide>
        <p15:guide id="9" pos="3839">
          <p15:clr>
            <a:srgbClr val="A4A3A4"/>
          </p15:clr>
        </p15:guide>
        <p15:guide id="10" pos="959">
          <p15:clr>
            <a:srgbClr val="A4A3A4"/>
          </p15:clr>
        </p15:guide>
        <p15:guide id="11" pos="7151">
          <p15:clr>
            <a:srgbClr val="A4A3A4"/>
          </p15:clr>
        </p15:guide>
        <p15:guide id="12" pos="671">
          <p15:clr>
            <a:srgbClr val="A4A3A4"/>
          </p15:clr>
        </p15:guide>
        <p15:guide id="13" pos="4991">
          <p15:clr>
            <a:srgbClr val="A4A3A4"/>
          </p15:clr>
        </p15:guide>
        <p15:guide id="14" pos="7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6E90FE"/>
    <a:srgbClr val="8086FC"/>
    <a:srgbClr val="6D6DFB"/>
    <a:srgbClr val="4E78F0"/>
    <a:srgbClr val="F0932C"/>
    <a:srgbClr val="92C610"/>
    <a:srgbClr val="9FD812"/>
    <a:srgbClr val="E05F2C"/>
    <a:srgbClr val="0ABE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29" autoAdjust="0"/>
  </p:normalViewPr>
  <p:slideViewPr>
    <p:cSldViewPr showGuides="1">
      <p:cViewPr varScale="1">
        <p:scale>
          <a:sx n="96" d="100"/>
          <a:sy n="96" d="100"/>
        </p:scale>
        <p:origin x="86" y="58"/>
      </p:cViewPr>
      <p:guideLst>
        <p:guide orient="horz" pos="2160"/>
        <p:guide orient="horz" pos="4030"/>
        <p:guide orient="horz" pos="1152"/>
        <p:guide orient="horz" pos="1018"/>
        <p:guide orient="horz" pos="3886"/>
        <p:guide orient="horz" pos="2928"/>
        <p:guide orient="horz" pos="3072"/>
        <p:guide orient="horz" pos="407"/>
        <p:guide pos="3839"/>
        <p:guide pos="959"/>
        <p:guide pos="7151"/>
        <p:guide pos="671"/>
        <p:guide pos="4991"/>
        <p:guide pos="70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CEC57F-29A2-4A71-A65E-7283890170C7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F8ED99B-9732-49FC-9C16-B56FEB1B10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6626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FB8B9EC-FC92-4B53-8521-C041F9E6CC51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3199CD-3E1B-4AE6-990F-76F925F5EA9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77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07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673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1114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2127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0824" y="1600200"/>
            <a:ext cx="5945188" cy="30480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0825" y="4898572"/>
            <a:ext cx="5945187" cy="1270453"/>
          </a:xfrm>
        </p:spPr>
        <p:txBody>
          <a:bodyPr rtlCol="0">
            <a:no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dirty="0" smtClean="0"/>
              <a:t>Образец подзаголовка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58936" y="4782971"/>
            <a:ext cx="56546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 userDrawn="1"/>
        </p:nvGrpSpPr>
        <p:grpSpPr>
          <a:xfrm>
            <a:off x="7923213" y="0"/>
            <a:ext cx="4265612" cy="6858000"/>
            <a:chOff x="7923213" y="0"/>
            <a:chExt cx="4265612" cy="6858000"/>
          </a:xfrm>
        </p:grpSpPr>
        <p:pic>
          <p:nvPicPr>
            <p:cNvPr id="4" name="Рисунок 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23213" y="0"/>
              <a:ext cx="4265612" cy="6858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7923213" y="0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1E6C1C-7AAC-4A74-8261-4D4E3F5ACF06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23412" y="646112"/>
            <a:ext cx="1828801" cy="5522913"/>
          </a:xfrm>
        </p:spPr>
        <p:txBody>
          <a:bodyPr vert="eaVert"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46112"/>
            <a:ext cx="7620000" cy="5522913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848C03-1F59-4195-894F-AFC5ABD1EBA3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371012" y="762000"/>
            <a:ext cx="0" cy="533400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DB3B26-218C-4385-B364-F4EB12FE238A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0" y="2237096"/>
            <a:ext cx="8229601" cy="2411103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800" b="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4876800"/>
            <a:ext cx="8229601" cy="129222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11123611" y="0"/>
            <a:ext cx="1065214" cy="6868886"/>
            <a:chOff x="11123611" y="0"/>
            <a:chExt cx="1065214" cy="6868886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123611" y="0"/>
              <a:ext cx="1065213" cy="6858000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11123612" y="10886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486078-CAD5-4DC2-BE56-4C049F6B33BC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Прямая соединительная линия 8"/>
          <p:cNvCxnSpPr/>
          <p:nvPr/>
        </p:nvCxnSpPr>
        <p:spPr>
          <a:xfrm>
            <a:off x="1658936" y="4782971"/>
            <a:ext cx="80168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4800600" cy="4187952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51612" y="1984248"/>
            <a:ext cx="4800601" cy="4187952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FC5052-FE68-4F34-A074-3C8ABF68DAC4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8" name="Прямая соединительная линия 7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800600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800600" cy="342582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1613" y="1828800"/>
            <a:ext cx="4800600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1613" y="2743200"/>
            <a:ext cx="4800600" cy="342582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BEE46C-0FDF-4330-B0FD-2811B4F88353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6150D2-A307-4104-8E0A-5AAD3C64DB47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FED335-4992-4A23-99AA-B0584DE3A962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7"/>
          </a:xfrm>
        </p:spPr>
        <p:txBody>
          <a:bodyPr rtlCol="0" anchor="b">
            <a:noAutofit/>
          </a:bodyPr>
          <a:lstStyle>
            <a:lvl1pPr algn="l">
              <a:lnSpc>
                <a:spcPct val="80000"/>
              </a:lnSpc>
              <a:defRPr sz="4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4414" y="685800"/>
            <a:ext cx="5257799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888EB2-6B1D-4D18-B69E-1CF3BE0C50A1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8" name="Прямая соединительная линия 7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8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000" b="0" i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6025925" y="-50118"/>
            <a:ext cx="6172198" cy="6857999"/>
          </a:xfrm>
          <a:solidFill>
            <a:schemeClr val="bg2"/>
          </a:solidFill>
          <a:effectLst>
            <a:outerShdw blurRad="152400" dist="50800" dir="10800000" algn="r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981200"/>
            <a:ext cx="9829799" cy="418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802820C2-F78E-4F67-8290-3B24EA20B54C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5411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65213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" y="0"/>
            <a:ext cx="1065213" cy="6858000"/>
          </a:xfrm>
          <a:prstGeom prst="rect">
            <a:avLst/>
          </a:prstGeom>
          <a:gradFill flip="none" rotWithShape="1">
            <a:gsLst>
              <a:gs pos="75000">
                <a:schemeClr val="tx2">
                  <a:alpha val="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1175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7868" y="1600200"/>
            <a:ext cx="6268144" cy="3048000"/>
          </a:xfrm>
        </p:spPr>
        <p:txBody>
          <a:bodyPr rtlCol="0">
            <a:noAutofit/>
          </a:bodyPr>
          <a:lstStyle/>
          <a:p>
            <a:pPr algn="ctr" rtl="0"/>
            <a:r>
              <a:rPr lang="ru-RU" sz="8000" dirty="0" smtClean="0"/>
              <a:t>Неделя финансовой грамотности для детей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Подготовили воспитатели подготовительной группы</a:t>
            </a:r>
          </a:p>
          <a:p>
            <a:pPr rtl="0"/>
            <a:r>
              <a:rPr lang="ru-RU" dirty="0" smtClean="0"/>
              <a:t>Платонова А П, Ермолаева Е 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1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dirty="0" smtClean="0"/>
              <a:t>Работа с родителями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algn="ctr" rtl="0"/>
            <a:r>
              <a:rPr lang="ru-RU" dirty="0" smtClean="0"/>
              <a:t>Консультация</a:t>
            </a:r>
          </a:p>
          <a:p>
            <a:pPr algn="ctr" rtl="0"/>
            <a:r>
              <a:rPr lang="ru-RU" dirty="0" smtClean="0"/>
              <a:t> «Как обучить детей финансовой грамотности»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29" y="2743200"/>
            <a:ext cx="2569368" cy="3425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 rtlCol="0"/>
          <a:lstStyle/>
          <a:p>
            <a:pPr algn="ctr" rtl="0"/>
            <a:r>
              <a:rPr lang="ru-RU" dirty="0" smtClean="0"/>
              <a:t>Вручение памяток </a:t>
            </a:r>
          </a:p>
          <a:p>
            <a:pPr algn="ctr" rtl="0"/>
            <a:r>
              <a:rPr lang="ru-RU" dirty="0" smtClean="0"/>
              <a:t>«Финансовая грамотность начинается в семье»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9000" y="3171429"/>
            <a:ext cx="3425825" cy="2569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84" y="4005064"/>
            <a:ext cx="3363058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171873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u-RU" dirty="0" smtClean="0"/>
              <a:t>Оформление мини –музея «»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84" y="2348880"/>
            <a:ext cx="3707904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8501" y="2268569"/>
            <a:ext cx="3826056" cy="28695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18115" y="2201441"/>
            <a:ext cx="4005064" cy="30037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99506" y="3537012"/>
            <a:ext cx="3744416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28660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Рассматривание альбома «История возникновения денег»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299" y="2780928"/>
            <a:ext cx="5257800" cy="3943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20" y="404664"/>
            <a:ext cx="5532107" cy="4149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51545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Сюжетно – ролевая игра «Магазин»</a:t>
            </a:r>
            <a:endParaRPr lang="ru-RU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>
            <a:fillRect/>
          </a:stretch>
        </p:blipFill>
        <p:spPr>
          <a:xfrm rot="5400000">
            <a:off x="1688670" y="2893061"/>
            <a:ext cx="4172302" cy="37550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978916" y="6504034"/>
            <a:ext cx="45719" cy="45719"/>
          </a:xfrm>
        </p:spPr>
        <p:txBody>
          <a:bodyPr rtlCol="0">
            <a:normAutofit fontScale="25000" lnSpcReduction="20000"/>
          </a:bodyPr>
          <a:lstStyle/>
          <a:p>
            <a:pPr rtl="0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5673" y="629267"/>
            <a:ext cx="4101075" cy="30758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78255" y="2396499"/>
            <a:ext cx="5098859" cy="3824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77046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Квест</a:t>
            </a:r>
            <a:r>
              <a:rPr lang="ru-RU" dirty="0" smtClean="0"/>
              <a:t> – игра по финансовой грамотности</a:t>
            </a:r>
            <a:br>
              <a:rPr lang="ru-RU" dirty="0" smtClean="0"/>
            </a:br>
            <a:r>
              <a:rPr lang="ru-RU" dirty="0" smtClean="0"/>
              <a:t> «В поисках сокровищ»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4" y="1700808"/>
            <a:ext cx="4248472" cy="3186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666" y="4574030"/>
            <a:ext cx="3123998" cy="23429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83" y="1786143"/>
            <a:ext cx="3456384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5" t="8000"/>
          <a:stretch/>
        </p:blipFill>
        <p:spPr>
          <a:xfrm>
            <a:off x="4327926" y="3310586"/>
            <a:ext cx="3600400" cy="35250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621441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theme1.xml><?xml version="1.0" encoding="utf-8"?>
<a:theme xmlns:a="http://schemas.openxmlformats.org/drawingml/2006/main" name="Символы валюты 16 х 9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334_TF02895262.potx" id="{8018B1F9-81B5-4736-9819-87B4F48960AB}" vid="{85445682-D568-4F31-8ABA-381B565BAEE1}"/>
    </a:ext>
  </a:extLst>
</a:theme>
</file>

<file path=ppt/theme/theme2.xml><?xml version="1.0" encoding="utf-8"?>
<a:theme xmlns:a="http://schemas.openxmlformats.org/drawingml/2006/main" name="Тема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символами валюты (широкоэкранный формат)</Template>
  <TotalTime>104</TotalTime>
  <Words>68</Words>
  <Application>Microsoft Office PowerPoint</Application>
  <PresentationFormat>Произвольный</PresentationFormat>
  <Paragraphs>17</Paragraphs>
  <Slides>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Cambria</vt:lpstr>
      <vt:lpstr>Символы валюты 16 х 9</vt:lpstr>
      <vt:lpstr>Неделя финансовой грамотности для детей</vt:lpstr>
      <vt:lpstr>Работа с родителями</vt:lpstr>
      <vt:lpstr>Оформление мини –музея «»</vt:lpstr>
      <vt:lpstr>Рассматривание альбома «История возникновения денег»</vt:lpstr>
      <vt:lpstr>Сюжетно – ролевая игра «Магазин»</vt:lpstr>
      <vt:lpstr>Квест – игра по финансовой грамотности  «В поисках сокровищ»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user</dc:creator>
  <cp:lastModifiedBy>user</cp:lastModifiedBy>
  <cp:revision>8</cp:revision>
  <dcterms:created xsi:type="dcterms:W3CDTF">2021-11-23T13:02:35Z</dcterms:created>
  <dcterms:modified xsi:type="dcterms:W3CDTF">2021-11-24T04:03:29Z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